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9" r:id="rId2"/>
    <p:sldMasterId id="2147483661" r:id="rId3"/>
  </p:sldMasterIdLst>
  <p:notesMasterIdLst>
    <p:notesMasterId r:id="rId30"/>
  </p:notesMasterIdLst>
  <p:handoutMasterIdLst>
    <p:handoutMasterId r:id="rId31"/>
  </p:handoutMasterIdLst>
  <p:sldIdLst>
    <p:sldId id="256" r:id="rId4"/>
    <p:sldId id="264" r:id="rId5"/>
    <p:sldId id="257" r:id="rId6"/>
    <p:sldId id="265" r:id="rId7"/>
    <p:sldId id="266" r:id="rId8"/>
    <p:sldId id="267" r:id="rId9"/>
    <p:sldId id="268" r:id="rId10"/>
    <p:sldId id="269" r:id="rId11"/>
    <p:sldId id="271" r:id="rId12"/>
    <p:sldId id="273" r:id="rId13"/>
    <p:sldId id="274" r:id="rId14"/>
    <p:sldId id="276" r:id="rId15"/>
    <p:sldId id="283" r:id="rId16"/>
    <p:sldId id="278" r:id="rId17"/>
    <p:sldId id="279" r:id="rId18"/>
    <p:sldId id="284" r:id="rId19"/>
    <p:sldId id="285" r:id="rId20"/>
    <p:sldId id="297" r:id="rId21"/>
    <p:sldId id="282" r:id="rId22"/>
    <p:sldId id="286" r:id="rId23"/>
    <p:sldId id="287" r:id="rId24"/>
    <p:sldId id="288" r:id="rId25"/>
    <p:sldId id="289" r:id="rId26"/>
    <p:sldId id="294" r:id="rId27"/>
    <p:sldId id="298" r:id="rId28"/>
    <p:sldId id="299" r:id="rId29"/>
  </p:sldIdLst>
  <p:sldSz cx="11522075" cy="6480175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2743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3657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4572000" algn="l" defTabSz="1828800" rtl="0" eaLnBrk="1" latinLnBrk="0" hangingPunct="1">
      <a:defRPr sz="2000" kern="1200">
        <a:solidFill>
          <a:schemeClr val="tx1"/>
        </a:solidFill>
        <a:latin typeface="Myriad Pro" pitchFamily="34" charset="0"/>
        <a:ea typeface="+mn-ea"/>
        <a:cs typeface="+mn-cs"/>
      </a:defRPr>
    </a:lvl6pPr>
    <a:lvl7pPr marL="5486400" algn="l" defTabSz="1828800" rtl="0" eaLnBrk="1" latinLnBrk="0" hangingPunct="1">
      <a:defRPr sz="2000" kern="1200">
        <a:solidFill>
          <a:schemeClr val="tx1"/>
        </a:solidFill>
        <a:latin typeface="Myriad Pro" pitchFamily="34" charset="0"/>
        <a:ea typeface="+mn-ea"/>
        <a:cs typeface="+mn-cs"/>
      </a:defRPr>
    </a:lvl7pPr>
    <a:lvl8pPr marL="6400800" algn="l" defTabSz="1828800" rtl="0" eaLnBrk="1" latinLnBrk="0" hangingPunct="1">
      <a:defRPr sz="2000" kern="1200">
        <a:solidFill>
          <a:schemeClr val="tx1"/>
        </a:solidFill>
        <a:latin typeface="Myriad Pro" pitchFamily="34" charset="0"/>
        <a:ea typeface="+mn-ea"/>
        <a:cs typeface="+mn-cs"/>
      </a:defRPr>
    </a:lvl8pPr>
    <a:lvl9pPr marL="7315200" algn="l" defTabSz="1828800" rtl="0" eaLnBrk="1" latinLnBrk="0" hangingPunct="1">
      <a:defRPr sz="2000" kern="1200">
        <a:solidFill>
          <a:schemeClr val="tx1"/>
        </a:solidFill>
        <a:latin typeface="Myriad Pro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484"/>
    <a:srgbClr val="FC72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8" autoAdjust="0"/>
    <p:restoredTop sz="86500" autoAdjust="0"/>
  </p:normalViewPr>
  <p:slideViewPr>
    <p:cSldViewPr snapToGrid="0">
      <p:cViewPr varScale="1">
        <p:scale>
          <a:sx n="84" d="100"/>
          <a:sy n="84" d="100"/>
        </p:scale>
        <p:origin x="-90" y="-270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18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6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79F12-9EA4-4EF0-83DB-F268207091A5}" type="datetimeFigureOut">
              <a:rPr lang="nl-NL" smtClean="0"/>
              <a:pPr/>
              <a:t>22-5-2010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CA0D-3CC3-4CF3-B2CA-8DA3F89B3620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80ECD0-89A6-4E2A-975A-08F91A2005DA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914400" algn="l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1828800" algn="l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2743200" algn="l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3657600" algn="l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8F3877-0C28-4CDC-A4B0-E7472F53C6A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Na deze slide, gaan we de findings verwerken: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Open findings linux host: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mtClean="0"/>
              <a:t>Track/TRACE en telnet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Makr all findings for windows host als open.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Gaan we even fixen.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Shut down windows host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Op linux victim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Cp ~/httpd.conf.second /etc/httpd/conf/httpd.conf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Service httpd reload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Service xinetd stop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Rescan</a:t>
            </a: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029FE9-0F29-4DDE-8427-3DE16C60B16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653259-BD45-4419-9FAF-8BFE84EE369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CBFFBC-34F6-4A20-9510-8074B1890433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41A84B-E02F-42A6-88AD-49030E98423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hidden">
          <a:xfrm>
            <a:off x="1" y="0"/>
            <a:ext cx="11588749" cy="6480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91435" rIns="182871" bIns="91435" anchor="ctr"/>
          <a:lstStyle/>
          <a:p>
            <a:endParaRPr lang="nl-NL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334375" y="6064250"/>
            <a:ext cx="2689224" cy="339726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fld id="{EB8F074B-862C-43A2-ACE2-3FACAFC3E016}" type="datetime4">
              <a:rPr lang="nl-NL" smtClean="0"/>
              <a:pPr/>
              <a:t>22 mei 2010</a:t>
            </a:fld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19500" y="6064250"/>
            <a:ext cx="3648076" cy="339726"/>
          </a:xfrm>
          <a:prstGeom prst="rect">
            <a:avLst/>
          </a:prstGeom>
        </p:spPr>
        <p:txBody>
          <a:bodyPr lIns="0"/>
          <a:lstStyle>
            <a:lvl1pPr algn="ctr">
              <a:defRPr/>
            </a:lvl1pPr>
          </a:lstStyle>
          <a:p>
            <a:r>
              <a:rPr lang="nl-NL" dirty="0" err="1"/>
              <a:t>Title</a:t>
            </a:r>
            <a:r>
              <a:rPr lang="nl-NL" dirty="0"/>
              <a:t> / </a:t>
            </a:r>
            <a:r>
              <a:rPr lang="nl-NL" dirty="0" err="1"/>
              <a:t>Main</a:t>
            </a:r>
            <a:r>
              <a:rPr lang="nl-NL" dirty="0"/>
              <a:t> topic / </a:t>
            </a:r>
            <a:r>
              <a:rPr lang="nl-NL" dirty="0" err="1"/>
              <a:t>Sub-topic</a:t>
            </a:r>
            <a:endParaRPr lang="nl-NL" dirty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black">
          <a:xfrm>
            <a:off x="542926" y="463550"/>
            <a:ext cx="10477499" cy="0"/>
          </a:xfrm>
          <a:prstGeom prst="line">
            <a:avLst/>
          </a:prstGeom>
          <a:noFill/>
          <a:ln w="57150">
            <a:solidFill>
              <a:srgbClr val="8C9484"/>
            </a:solidFill>
            <a:round/>
            <a:headEnd/>
            <a:tailEnd/>
          </a:ln>
          <a:effectLst/>
        </p:spPr>
        <p:txBody>
          <a:bodyPr wrap="none" lIns="0" tIns="91435" rIns="182871" bIns="91435" anchor="ctr">
            <a:spAutoFit/>
          </a:bodyPr>
          <a:lstStyle/>
          <a:p>
            <a:endParaRPr lang="nl-N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black">
          <a:xfrm>
            <a:off x="542926" y="2400300"/>
            <a:ext cx="10477499" cy="0"/>
          </a:xfrm>
          <a:prstGeom prst="line">
            <a:avLst/>
          </a:prstGeom>
          <a:noFill/>
          <a:ln w="19050">
            <a:solidFill>
              <a:srgbClr val="8C9484"/>
            </a:solidFill>
            <a:round/>
            <a:headEnd/>
            <a:tailEnd/>
          </a:ln>
          <a:effectLst/>
        </p:spPr>
        <p:txBody>
          <a:bodyPr wrap="none" lIns="0" tIns="91435" rIns="182871" bIns="91435" anchor="ctr">
            <a:spAutoFit/>
          </a:bodyPr>
          <a:lstStyle/>
          <a:p>
            <a:endParaRPr lang="nl-N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black">
          <a:xfrm>
            <a:off x="542926" y="2803526"/>
            <a:ext cx="10477499" cy="0"/>
          </a:xfrm>
          <a:prstGeom prst="line">
            <a:avLst/>
          </a:prstGeom>
          <a:noFill/>
          <a:ln w="19050">
            <a:solidFill>
              <a:srgbClr val="8C9484"/>
            </a:solidFill>
            <a:round/>
            <a:headEnd/>
            <a:tailEnd/>
          </a:ln>
          <a:effectLst/>
        </p:spPr>
        <p:txBody>
          <a:bodyPr wrap="none" lIns="0" tIns="91435" rIns="182871" bIns="91435" anchor="ctr">
            <a:spAutoFit/>
          </a:bodyPr>
          <a:lstStyle/>
          <a:p>
            <a:endParaRPr lang="nl-N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black">
          <a:xfrm>
            <a:off x="542926" y="5848349"/>
            <a:ext cx="10477499" cy="0"/>
          </a:xfrm>
          <a:prstGeom prst="line">
            <a:avLst/>
          </a:prstGeom>
          <a:noFill/>
          <a:ln w="19050">
            <a:solidFill>
              <a:srgbClr val="8C9484"/>
            </a:solidFill>
            <a:round/>
            <a:headEnd/>
            <a:tailEnd/>
          </a:ln>
          <a:effectLst/>
        </p:spPr>
        <p:txBody>
          <a:bodyPr wrap="none" lIns="0" tIns="91435" rIns="182871" bIns="91435" anchor="ctr">
            <a:spAutoFit/>
          </a:bodyPr>
          <a:lstStyle/>
          <a:p>
            <a:endParaRPr lang="nl-NL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42926" y="2466976"/>
            <a:ext cx="10477499" cy="339724"/>
          </a:xfrm>
        </p:spPr>
        <p:txBody>
          <a:bodyPr lIns="0"/>
          <a:lstStyle>
            <a:lvl1pPr>
              <a:defRPr sz="1600" i="1"/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14" name="Afbeelding 13" descr="logo schuberg philis wit blauw 0906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000" y="6066000"/>
            <a:ext cx="2380799" cy="15840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 bwMode="auto">
          <a:xfrm>
            <a:off x="11520000" y="0"/>
            <a:ext cx="108000" cy="6486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34376" y="6064250"/>
            <a:ext cx="2686050" cy="339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CAD6F9-50CD-4E77-868B-928360D2D793}" type="datetime4">
              <a:rPr lang="nl-NL" smtClean="0"/>
              <a:pPr/>
              <a:t>22 mei 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372349" y="107950"/>
            <a:ext cx="3648076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Title / Main topic / Sub-topic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435975" y="488950"/>
            <a:ext cx="2628900" cy="5299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42927" y="488950"/>
            <a:ext cx="7588249" cy="5299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34376" y="6064250"/>
            <a:ext cx="2686050" cy="339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94A51E-0EBB-4988-B032-F491B4DC0A22}" type="datetime4">
              <a:rPr lang="nl-NL" smtClean="0"/>
              <a:pPr/>
              <a:t>22 mei 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372349" y="107950"/>
            <a:ext cx="3648076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Title / Main topic / Sub-topic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hidden">
          <a:xfrm>
            <a:off x="1" y="0"/>
            <a:ext cx="11588749" cy="6480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1996" tIns="91435" rIns="182871" bIns="91435" anchor="ctr"/>
          <a:lstStyle/>
          <a:p>
            <a:endParaRPr lang="nl-NL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2926" y="2082801"/>
            <a:ext cx="10477499" cy="339726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34375" y="6064250"/>
            <a:ext cx="2689224" cy="339726"/>
          </a:xfrm>
        </p:spPr>
        <p:txBody>
          <a:bodyPr/>
          <a:lstStyle>
            <a:lvl1pPr>
              <a:defRPr/>
            </a:lvl1pPr>
          </a:lstStyle>
          <a:p>
            <a:fld id="{40698E87-191F-4A2A-B763-1C0B3BAEFFA9}" type="datetime4">
              <a:rPr lang="nl-NL" smtClean="0"/>
              <a:pPr/>
              <a:t>22 mei 2010</a:t>
            </a:fld>
            <a:endParaRPr lang="nl-NL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619500" y="6064250"/>
            <a:ext cx="3648076" cy="3397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71996" tIns="0" rIns="0" bIns="0" numCol="1" anchor="t" anchorCtr="0" compatLnSpc="1">
            <a:prstTxWarp prst="textNoShape">
              <a:avLst/>
            </a:prstTxWarp>
          </a:bodyPr>
          <a:lstStyle>
            <a:lvl1pPr algn="ctr" defTabSz="1028700">
              <a:defRPr sz="1400" i="1"/>
            </a:lvl1pPr>
          </a:lstStyle>
          <a:p>
            <a:r>
              <a:rPr lang="nl-NL"/>
              <a:t>Title / Main topic / Sub-topic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black">
          <a:xfrm>
            <a:off x="542926" y="463550"/>
            <a:ext cx="10477499" cy="0"/>
          </a:xfrm>
          <a:prstGeom prst="line">
            <a:avLst/>
          </a:prstGeom>
          <a:noFill/>
          <a:ln w="57150">
            <a:solidFill>
              <a:srgbClr val="8C9484"/>
            </a:solidFill>
            <a:round/>
            <a:headEnd/>
            <a:tailEnd/>
          </a:ln>
          <a:effectLst/>
        </p:spPr>
        <p:txBody>
          <a:bodyPr wrap="none" lIns="71996" tIns="91435" rIns="182871" bIns="91435" anchor="ctr">
            <a:spAutoFit/>
          </a:bodyPr>
          <a:lstStyle/>
          <a:p>
            <a:endParaRPr lang="nl-NL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black">
          <a:xfrm>
            <a:off x="542926" y="2400300"/>
            <a:ext cx="10477499" cy="0"/>
          </a:xfrm>
          <a:prstGeom prst="line">
            <a:avLst/>
          </a:prstGeom>
          <a:noFill/>
          <a:ln w="19050">
            <a:solidFill>
              <a:srgbClr val="8C9484"/>
            </a:solidFill>
            <a:round/>
            <a:headEnd/>
            <a:tailEnd/>
          </a:ln>
          <a:effectLst/>
        </p:spPr>
        <p:txBody>
          <a:bodyPr wrap="none" lIns="71996" tIns="91435" rIns="182871" bIns="91435" anchor="ctr">
            <a:spAutoFit/>
          </a:bodyPr>
          <a:lstStyle/>
          <a:p>
            <a:endParaRPr lang="nl-NL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black">
          <a:xfrm>
            <a:off x="542926" y="2803526"/>
            <a:ext cx="10477499" cy="0"/>
          </a:xfrm>
          <a:prstGeom prst="line">
            <a:avLst/>
          </a:prstGeom>
          <a:noFill/>
          <a:ln w="19050">
            <a:solidFill>
              <a:srgbClr val="8C9484"/>
            </a:solidFill>
            <a:round/>
            <a:headEnd/>
            <a:tailEnd/>
          </a:ln>
          <a:effectLst/>
        </p:spPr>
        <p:txBody>
          <a:bodyPr wrap="none" lIns="71996" tIns="91435" rIns="182871" bIns="91435" anchor="ctr">
            <a:spAutoFit/>
          </a:bodyPr>
          <a:lstStyle/>
          <a:p>
            <a:endParaRPr lang="nl-NL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black">
          <a:xfrm>
            <a:off x="542926" y="5848349"/>
            <a:ext cx="10477499" cy="0"/>
          </a:xfrm>
          <a:prstGeom prst="line">
            <a:avLst/>
          </a:prstGeom>
          <a:noFill/>
          <a:ln w="19050">
            <a:solidFill>
              <a:srgbClr val="8C9484"/>
            </a:solidFill>
            <a:round/>
            <a:headEnd/>
            <a:tailEnd/>
          </a:ln>
          <a:effectLst/>
        </p:spPr>
        <p:txBody>
          <a:bodyPr wrap="none" lIns="71996" tIns="91435" rIns="182871" bIns="91435" anchor="ctr">
            <a:spAutoFit/>
          </a:bodyPr>
          <a:lstStyle/>
          <a:p>
            <a:endParaRPr lang="nl-NL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542926" y="2466976"/>
            <a:ext cx="10477499" cy="339724"/>
          </a:xfrm>
        </p:spPr>
        <p:txBody>
          <a:bodyPr/>
          <a:lstStyle>
            <a:lvl1pPr>
              <a:defRPr sz="1600" i="1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pic>
        <p:nvPicPr>
          <p:cNvPr id="12" name="Afbeelding 11" descr="logo schuberg philis wit blauw 0906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000" y="6066000"/>
            <a:ext cx="2380799" cy="158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 bwMode="auto">
          <a:xfrm>
            <a:off x="11520000" y="0"/>
            <a:ext cx="108000" cy="6486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4950C-C312-4845-B473-ED0371CADD1B}" type="datetime4">
              <a:rPr lang="nl-NL" smtClean="0"/>
              <a:pPr/>
              <a:t>22 mei 2010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226" y="4165599"/>
            <a:ext cx="9791699" cy="1285876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1226" y="2746375"/>
            <a:ext cx="9791699" cy="1419224"/>
          </a:xfrm>
        </p:spPr>
        <p:txBody>
          <a:bodyPr anchor="b"/>
          <a:lstStyle>
            <a:lvl1pPr marL="0" indent="0">
              <a:buNone/>
              <a:defRPr sz="22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2C235-33CB-4409-9577-6A3581C74BBE}" type="datetime4">
              <a:rPr lang="nl-NL" smtClean="0"/>
              <a:pPr/>
              <a:t>22 mei 2010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4677" y="1196977"/>
            <a:ext cx="5032374" cy="459104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911850" y="1196977"/>
            <a:ext cx="5035550" cy="459104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1C161C-A477-4C74-A18D-C83DFCF2D399}" type="datetime4">
              <a:rPr lang="nl-NL" smtClean="0"/>
              <a:pPr/>
              <a:t>22 mei 2010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6" y="260350"/>
            <a:ext cx="1037272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4676" y="1450977"/>
            <a:ext cx="5092700" cy="60325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4676" y="2054226"/>
            <a:ext cx="5092700" cy="373379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851526" y="1450977"/>
            <a:ext cx="5095874" cy="60325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51526" y="2054226"/>
            <a:ext cx="5095874" cy="373379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7C941-7146-45A4-8377-738B9F8D3DE8}" type="datetime4">
              <a:rPr lang="nl-NL" smtClean="0"/>
              <a:pPr/>
              <a:t>22 mei 2010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7D4EA0-AF99-4CAA-BDD4-5C8F63F3C202}" type="datetime4">
              <a:rPr lang="nl-NL" smtClean="0"/>
              <a:pPr/>
              <a:t>22 mei 2010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285C7-34D8-4573-B229-A069A363792B}" type="datetime4">
              <a:rPr lang="nl-NL" smtClean="0"/>
              <a:pPr/>
              <a:t>22 mei 2010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7" y="257177"/>
            <a:ext cx="3790950" cy="10985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5327" y="257177"/>
            <a:ext cx="6442073" cy="553084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4677" y="1355726"/>
            <a:ext cx="3790950" cy="4432299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A0094-2474-40D5-A25C-DF046EBF8775}" type="datetime4">
              <a:rPr lang="nl-NL" smtClean="0"/>
              <a:pPr/>
              <a:t>22 mei 2010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88951"/>
            <a:ext cx="10475999" cy="3397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977"/>
            <a:ext cx="10475999" cy="4591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34376" y="6064250"/>
            <a:ext cx="2686050" cy="339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EFEE9F-33EF-4E10-B2EA-FD1B4339C6F6}" type="datetime4">
              <a:rPr lang="nl-NL" smtClean="0"/>
              <a:pPr/>
              <a:t>22 mei 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372349" y="107950"/>
            <a:ext cx="3648076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Title / Main topic / Sub-topic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7427" y="4537075"/>
            <a:ext cx="6915149" cy="533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7427" y="577850"/>
            <a:ext cx="6915149" cy="3889375"/>
          </a:xfrm>
        </p:spPr>
        <p:txBody>
          <a:bodyPr/>
          <a:lstStyle>
            <a:lvl1pPr marL="0" indent="0">
              <a:buNone/>
              <a:defRPr sz="22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7427" y="5070475"/>
            <a:ext cx="6915149" cy="762000"/>
          </a:xfrm>
        </p:spPr>
        <p:txBody>
          <a:bodyPr/>
          <a:lstStyle>
            <a:lvl1pPr marL="0" indent="0">
              <a:buNone/>
              <a:defRPr sz="2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893C66-EB09-4586-BA6E-D8D787194F4C}" type="datetime4">
              <a:rPr lang="nl-NL" smtClean="0"/>
              <a:pPr/>
              <a:t>22 mei 2010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89E3D-579F-4C8D-9434-76BF9BE08207}" type="datetime4">
              <a:rPr lang="nl-NL" smtClean="0"/>
              <a:pPr/>
              <a:t>22 mei 2010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435975" y="488950"/>
            <a:ext cx="2628900" cy="52990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42927" y="488950"/>
            <a:ext cx="7588249" cy="52990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B43BF-B546-4E77-9B6B-746EBF24C476}" type="datetime4">
              <a:rPr lang="nl-NL" smtClean="0"/>
              <a:pPr/>
              <a:t>22 mei 2010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2927" y="488951"/>
            <a:ext cx="10521949" cy="33972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74677" y="1196977"/>
            <a:ext cx="5032374" cy="4591049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5911850" y="1196977"/>
            <a:ext cx="5035550" cy="4591049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34376" y="107951"/>
            <a:ext cx="2686050" cy="339726"/>
          </a:xfrm>
        </p:spPr>
        <p:txBody>
          <a:bodyPr/>
          <a:lstStyle>
            <a:lvl1pPr>
              <a:defRPr/>
            </a:lvl1pPr>
          </a:lstStyle>
          <a:p>
            <a:fld id="{9C532525-D233-4615-BE04-7DAFAD658620}" type="datetime4">
              <a:rPr lang="nl-NL" smtClean="0"/>
              <a:pPr/>
              <a:t>22 mei 2010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hidden">
          <a:xfrm>
            <a:off x="1" y="0"/>
            <a:ext cx="11588749" cy="6480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1996" tIns="91435" rIns="182871" bIns="91435" anchor="ctr"/>
          <a:lstStyle/>
          <a:p>
            <a:endParaRPr lang="nl-NL"/>
          </a:p>
        </p:txBody>
      </p:sp>
      <p:sp>
        <p:nvSpPr>
          <p:cNvPr id="972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542926" y="2082801"/>
            <a:ext cx="10477499" cy="339726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972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542926" y="2466976"/>
            <a:ext cx="10477499" cy="339724"/>
          </a:xfrm>
        </p:spPr>
        <p:txBody>
          <a:bodyPr/>
          <a:lstStyle>
            <a:lvl1pPr>
              <a:defRPr sz="1600" i="1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5" name="Rechthoek 4"/>
          <p:cNvSpPr/>
          <p:nvPr userDrawn="1"/>
        </p:nvSpPr>
        <p:spPr bwMode="auto">
          <a:xfrm>
            <a:off x="11520000" y="0"/>
            <a:ext cx="108000" cy="6486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226" y="4165599"/>
            <a:ext cx="9791699" cy="1285876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1226" y="2746375"/>
            <a:ext cx="9791699" cy="1419224"/>
          </a:xfrm>
        </p:spPr>
        <p:txBody>
          <a:bodyPr anchor="b"/>
          <a:lstStyle>
            <a:lvl1pPr marL="0" indent="0">
              <a:buNone/>
              <a:defRPr sz="22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4677" y="1196977"/>
            <a:ext cx="5032374" cy="459104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911850" y="1196977"/>
            <a:ext cx="5035550" cy="459104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6" y="260350"/>
            <a:ext cx="1037272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4676" y="1450977"/>
            <a:ext cx="5092700" cy="60325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4676" y="2054226"/>
            <a:ext cx="5092700" cy="373379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851526" y="1450977"/>
            <a:ext cx="5095874" cy="60325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51526" y="2054226"/>
            <a:ext cx="5095874" cy="373379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226" y="4165599"/>
            <a:ext cx="9791699" cy="1285876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1226" y="2746375"/>
            <a:ext cx="9791699" cy="1419224"/>
          </a:xfrm>
        </p:spPr>
        <p:txBody>
          <a:bodyPr anchor="b"/>
          <a:lstStyle>
            <a:lvl1pPr marL="0" indent="0">
              <a:buNone/>
              <a:defRPr sz="22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34376" y="6064250"/>
            <a:ext cx="2686050" cy="339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E85D1A-F49D-4174-B091-6928E3C20285}" type="datetime4">
              <a:rPr lang="nl-NL" smtClean="0"/>
              <a:pPr/>
              <a:t>22 mei 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372349" y="107950"/>
            <a:ext cx="3648076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Title / Main topic / Sub-topic</a:t>
            </a:r>
          </a:p>
        </p:txBody>
      </p:sp>
    </p:spTree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7" y="257177"/>
            <a:ext cx="3790950" cy="10985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5327" y="257177"/>
            <a:ext cx="6442073" cy="553084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4677" y="1355726"/>
            <a:ext cx="3790950" cy="4432299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7427" y="4537075"/>
            <a:ext cx="6915149" cy="533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7427" y="577850"/>
            <a:ext cx="6915149" cy="3889375"/>
          </a:xfrm>
        </p:spPr>
        <p:txBody>
          <a:bodyPr/>
          <a:lstStyle>
            <a:lvl1pPr marL="0" indent="0">
              <a:buNone/>
              <a:defRPr sz="22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7427" y="5070475"/>
            <a:ext cx="6915149" cy="762000"/>
          </a:xfrm>
        </p:spPr>
        <p:txBody>
          <a:bodyPr/>
          <a:lstStyle>
            <a:lvl1pPr marL="0" indent="0">
              <a:buNone/>
              <a:defRPr sz="2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435975" y="488950"/>
            <a:ext cx="2628900" cy="52990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42927" y="488950"/>
            <a:ext cx="7588249" cy="52990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4677" y="1196977"/>
            <a:ext cx="5032374" cy="459104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911850" y="1196977"/>
            <a:ext cx="5035550" cy="459104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34376" y="6064250"/>
            <a:ext cx="2686050" cy="339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2572C2-7083-4EDD-97D4-834C19DB5424}" type="datetime4">
              <a:rPr lang="nl-NL" smtClean="0"/>
              <a:pPr/>
              <a:t>22 mei 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372349" y="107950"/>
            <a:ext cx="3648076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Title / Main topic / Sub-topic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6" y="260350"/>
            <a:ext cx="1037272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4676" y="1450977"/>
            <a:ext cx="5092700" cy="60325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4676" y="2054226"/>
            <a:ext cx="5092700" cy="373379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851526" y="1450977"/>
            <a:ext cx="5095874" cy="60325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51526" y="2054226"/>
            <a:ext cx="5095874" cy="373379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8334376" y="6064250"/>
            <a:ext cx="2686050" cy="339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E7A8C2-7697-4D85-9D90-710B270820B9}" type="datetime4">
              <a:rPr lang="nl-NL" smtClean="0"/>
              <a:pPr/>
              <a:t>22 mei 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7372349" y="107950"/>
            <a:ext cx="3648076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Title / Main topic / Sub-topic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8334376" y="6064250"/>
            <a:ext cx="2686050" cy="339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73CA61-A7AC-4408-BEE7-602B3209FB5F}" type="datetime4">
              <a:rPr lang="nl-NL" smtClean="0"/>
              <a:pPr/>
              <a:t>22 mei 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372349" y="107950"/>
            <a:ext cx="3648076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Title / Main topic / Sub-topic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334376" y="6064250"/>
            <a:ext cx="2686050" cy="339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09A9D0-D43F-4BC0-ADCE-63D0385BAC07}" type="datetime4">
              <a:rPr lang="nl-NL" smtClean="0"/>
              <a:pPr/>
              <a:t>22 mei 2010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7372349" y="107950"/>
            <a:ext cx="3648076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Title / Main topic / Sub-topic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7" y="257177"/>
            <a:ext cx="3790950" cy="10985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5327" y="257177"/>
            <a:ext cx="6442073" cy="553084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4677" y="1355726"/>
            <a:ext cx="3790950" cy="4432299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34376" y="6064250"/>
            <a:ext cx="2686050" cy="339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9A4271-5FB4-4B8D-9714-A1F1FD40C090}" type="datetime4">
              <a:rPr lang="nl-NL" smtClean="0"/>
              <a:pPr/>
              <a:t>22 mei 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372349" y="107950"/>
            <a:ext cx="3648076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Title / Main topic / Sub-topic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7427" y="4537075"/>
            <a:ext cx="6915149" cy="533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7427" y="577850"/>
            <a:ext cx="6915149" cy="3889375"/>
          </a:xfrm>
        </p:spPr>
        <p:txBody>
          <a:bodyPr/>
          <a:lstStyle>
            <a:lvl1pPr marL="0" indent="0">
              <a:buNone/>
              <a:defRPr sz="22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7427" y="5070475"/>
            <a:ext cx="6915149" cy="762000"/>
          </a:xfrm>
        </p:spPr>
        <p:txBody>
          <a:bodyPr/>
          <a:lstStyle>
            <a:lvl1pPr marL="0" indent="0">
              <a:buNone/>
              <a:defRPr sz="2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34376" y="6064250"/>
            <a:ext cx="2686050" cy="339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CE4B0C-9731-4196-9348-1FA6C694D047}" type="datetime4">
              <a:rPr lang="nl-NL" smtClean="0"/>
              <a:pPr/>
              <a:t>22 mei 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372349" y="107950"/>
            <a:ext cx="3648076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Title / Main topic / Sub-topic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hidden">
          <a:xfrm>
            <a:off x="1" y="0"/>
            <a:ext cx="11588749" cy="6480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91435" rIns="182871" bIns="91435" anchor="ctr"/>
          <a:lstStyle/>
          <a:p>
            <a:endParaRPr lang="nl-N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42926" y="488951"/>
            <a:ext cx="10475999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40000" y="1196977"/>
            <a:ext cx="10475999" cy="459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modeltekst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black">
          <a:xfrm>
            <a:off x="542926" y="463550"/>
            <a:ext cx="10477499" cy="0"/>
          </a:xfrm>
          <a:prstGeom prst="line">
            <a:avLst/>
          </a:prstGeom>
          <a:noFill/>
          <a:ln w="57150">
            <a:solidFill>
              <a:srgbClr val="8C9484"/>
            </a:solidFill>
            <a:round/>
            <a:headEnd/>
            <a:tailEnd/>
          </a:ln>
          <a:effectLst/>
        </p:spPr>
        <p:txBody>
          <a:bodyPr wrap="none" lIns="0" tIns="91435" rIns="182871" bIns="91435" anchor="ctr">
            <a:spAutoFit/>
          </a:bodyPr>
          <a:lstStyle/>
          <a:p>
            <a:endParaRPr lang="nl-NL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black">
          <a:xfrm>
            <a:off x="542926" y="5848349"/>
            <a:ext cx="10477499" cy="0"/>
          </a:xfrm>
          <a:prstGeom prst="line">
            <a:avLst/>
          </a:prstGeom>
          <a:noFill/>
          <a:ln w="19050">
            <a:solidFill>
              <a:srgbClr val="8C9484"/>
            </a:solidFill>
            <a:round/>
            <a:headEnd/>
            <a:tailEnd/>
          </a:ln>
          <a:effectLst/>
        </p:spPr>
        <p:txBody>
          <a:bodyPr wrap="none" lIns="0" tIns="91435" rIns="182871" bIns="91435" anchor="ctr">
            <a:spAutoFit/>
          </a:bodyPr>
          <a:lstStyle/>
          <a:p>
            <a:endParaRPr lang="nl-NL"/>
          </a:p>
        </p:txBody>
      </p:sp>
      <p:pic>
        <p:nvPicPr>
          <p:cNvPr id="10" name="Afbeelding 9" descr="logo schuberg philis wit blauw 09060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0000" y="6066000"/>
            <a:ext cx="2380799" cy="158400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 bwMode="auto">
          <a:xfrm>
            <a:off x="11520000" y="0"/>
            <a:ext cx="108000" cy="6486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l" defTabSz="10287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287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2pPr>
      <a:lvl3pPr algn="l" defTabSz="10287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3pPr>
      <a:lvl4pPr algn="l" defTabSz="10287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4pPr>
      <a:lvl5pPr algn="l" defTabSz="10287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5pPr>
      <a:lvl6pPr marL="914400" algn="l" defTabSz="10287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6pPr>
      <a:lvl7pPr marL="1828800" algn="l" defTabSz="10287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7pPr>
      <a:lvl8pPr marL="2743200" algn="l" defTabSz="10287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8pPr>
      <a:lvl9pPr marL="3657600" algn="l" defTabSz="1028700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9pPr>
    </p:titleStyle>
    <p:bodyStyle>
      <a:lvl1pPr algn="l" defTabSz="1028700" rtl="0" eaLnBrk="1" fontAlgn="base" hangingPunct="1">
        <a:spcBef>
          <a:spcPct val="20000"/>
        </a:spcBef>
        <a:spcAft>
          <a:spcPct val="0"/>
        </a:spcAft>
        <a:buFont typeface="Myriad Pro" pitchFamily="34" charset="0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96876" indent="-393700" algn="l" defTabSz="1028700" rtl="0" eaLnBrk="1" fontAlgn="base" hangingPunct="1">
        <a:spcBef>
          <a:spcPct val="20000"/>
        </a:spcBef>
        <a:spcAft>
          <a:spcPct val="0"/>
        </a:spcAft>
        <a:buFont typeface="Myriad Pro" pitchFamily="34" charset="0"/>
        <a:buChar char="»"/>
        <a:defRPr sz="2200">
          <a:solidFill>
            <a:schemeClr val="tx1"/>
          </a:solidFill>
          <a:latin typeface="+mn-lt"/>
        </a:defRPr>
      </a:lvl2pPr>
      <a:lvl3pPr marL="803276" indent="-406400" algn="l" defTabSz="1028700" rtl="0" eaLnBrk="1" fontAlgn="base" hangingPunct="1">
        <a:spcBef>
          <a:spcPct val="20000"/>
        </a:spcBef>
        <a:spcAft>
          <a:spcPct val="0"/>
        </a:spcAft>
        <a:buFont typeface="Myriad Pro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200150" indent="-393700" algn="l" defTabSz="1028700" rtl="0" eaLnBrk="1" fontAlgn="base" hangingPunct="1">
        <a:spcBef>
          <a:spcPct val="20000"/>
        </a:spcBef>
        <a:spcAft>
          <a:spcPct val="0"/>
        </a:spcAft>
        <a:buFont typeface="Myriad Pro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606550" indent="-403226" algn="l" defTabSz="1028700" rtl="0" eaLnBrk="1" fontAlgn="base" hangingPunct="1">
        <a:spcBef>
          <a:spcPct val="20000"/>
        </a:spcBef>
        <a:spcAft>
          <a:spcPct val="0"/>
        </a:spcAft>
        <a:buFont typeface="Myriad Pro" pitchFamily="34" charset="0"/>
        <a:buChar char="·"/>
        <a:defRPr sz="2000">
          <a:solidFill>
            <a:schemeClr val="tx1"/>
          </a:solidFill>
          <a:latin typeface="+mn-lt"/>
        </a:defRPr>
      </a:lvl5pPr>
      <a:lvl6pPr marL="2520950" indent="-403226" algn="l" defTabSz="1028700" rtl="0" eaLnBrk="1" fontAlgn="base" hangingPunct="1">
        <a:spcBef>
          <a:spcPct val="20000"/>
        </a:spcBef>
        <a:spcAft>
          <a:spcPct val="0"/>
        </a:spcAft>
        <a:buFont typeface="Myriad Pro" pitchFamily="34" charset="0"/>
        <a:buChar char="·"/>
        <a:defRPr sz="2000">
          <a:solidFill>
            <a:schemeClr val="tx1"/>
          </a:solidFill>
          <a:latin typeface="+mn-lt"/>
        </a:defRPr>
      </a:lvl6pPr>
      <a:lvl7pPr marL="3435350" indent="-403226" algn="l" defTabSz="1028700" rtl="0" eaLnBrk="1" fontAlgn="base" hangingPunct="1">
        <a:spcBef>
          <a:spcPct val="20000"/>
        </a:spcBef>
        <a:spcAft>
          <a:spcPct val="0"/>
        </a:spcAft>
        <a:buFont typeface="Myriad Pro" pitchFamily="34" charset="0"/>
        <a:buChar char="·"/>
        <a:defRPr sz="2000">
          <a:solidFill>
            <a:schemeClr val="tx1"/>
          </a:solidFill>
          <a:latin typeface="+mn-lt"/>
        </a:defRPr>
      </a:lvl7pPr>
      <a:lvl8pPr marL="4349750" indent="-403226" algn="l" defTabSz="1028700" rtl="0" eaLnBrk="1" fontAlgn="base" hangingPunct="1">
        <a:spcBef>
          <a:spcPct val="20000"/>
        </a:spcBef>
        <a:spcAft>
          <a:spcPct val="0"/>
        </a:spcAft>
        <a:buFont typeface="Myriad Pro" pitchFamily="34" charset="0"/>
        <a:buChar char="·"/>
        <a:defRPr sz="2000">
          <a:solidFill>
            <a:schemeClr val="tx1"/>
          </a:solidFill>
          <a:latin typeface="+mn-lt"/>
        </a:defRPr>
      </a:lvl8pPr>
      <a:lvl9pPr marL="5264150" indent="-403226" algn="l" defTabSz="1028700" rtl="0" eaLnBrk="1" fontAlgn="base" hangingPunct="1">
        <a:spcBef>
          <a:spcPct val="20000"/>
        </a:spcBef>
        <a:spcAft>
          <a:spcPct val="0"/>
        </a:spcAft>
        <a:buFont typeface="Myriad Pro" pitchFamily="34" charset="0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hidden">
          <a:xfrm>
            <a:off x="1" y="0"/>
            <a:ext cx="11588749" cy="6480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91435" rIns="182871" bIns="91435" anchor="ctr"/>
          <a:lstStyle/>
          <a:p>
            <a:endParaRPr lang="nl-NL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542927" y="488951"/>
            <a:ext cx="10521949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74676" y="1196977"/>
            <a:ext cx="10372723" cy="459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modeltekst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334376" y="107951"/>
            <a:ext cx="2686050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1028700">
              <a:defRPr sz="1400" i="1"/>
            </a:lvl1pPr>
          </a:lstStyle>
          <a:p>
            <a:fld id="{73691247-893A-42FE-AA18-D33B1A6738D8}" type="datetime4">
              <a:rPr lang="nl-NL" smtClean="0"/>
              <a:pPr/>
              <a:t>22 mei 2010</a:t>
            </a:fld>
            <a:endParaRPr lang="nl-NL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black">
          <a:xfrm>
            <a:off x="542926" y="463550"/>
            <a:ext cx="10477499" cy="0"/>
          </a:xfrm>
          <a:prstGeom prst="line">
            <a:avLst/>
          </a:prstGeom>
          <a:noFill/>
          <a:ln w="57150">
            <a:solidFill>
              <a:srgbClr val="8C9484"/>
            </a:solidFill>
            <a:round/>
            <a:headEnd/>
            <a:tailEnd/>
          </a:ln>
          <a:effectLst/>
        </p:spPr>
        <p:txBody>
          <a:bodyPr wrap="none" lIns="0" tIns="91435" rIns="182871" bIns="91435" anchor="ctr">
            <a:spAutoFit/>
          </a:bodyPr>
          <a:lstStyle/>
          <a:p>
            <a:endParaRPr lang="nl-NL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black">
          <a:xfrm>
            <a:off x="542926" y="5848349"/>
            <a:ext cx="10477499" cy="0"/>
          </a:xfrm>
          <a:prstGeom prst="line">
            <a:avLst/>
          </a:prstGeom>
          <a:noFill/>
          <a:ln w="19050">
            <a:solidFill>
              <a:srgbClr val="8C9484"/>
            </a:solidFill>
            <a:round/>
            <a:headEnd/>
            <a:tailEnd/>
          </a:ln>
          <a:effectLst/>
        </p:spPr>
        <p:txBody>
          <a:bodyPr wrap="none" lIns="0" tIns="91435" rIns="182871" bIns="91435" anchor="ctr">
            <a:spAutoFit/>
          </a:bodyPr>
          <a:lstStyle/>
          <a:p>
            <a:endParaRPr lang="nl-NL"/>
          </a:p>
        </p:txBody>
      </p:sp>
      <p:pic>
        <p:nvPicPr>
          <p:cNvPr id="9" name="Afbeelding 8" descr="logo schuberg philis wit blauw 09060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0000" y="6066000"/>
            <a:ext cx="2380799" cy="1584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 bwMode="auto">
          <a:xfrm>
            <a:off x="11520000" y="0"/>
            <a:ext cx="108000" cy="6486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93" r:id="rId12"/>
  </p:sldLayoutIdLst>
  <p:hf sldNum="0" hdr="0"/>
  <p:txStyles>
    <p:titleStyle>
      <a:lvl1pPr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2pPr>
      <a:lvl3pPr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3pPr>
      <a:lvl4pPr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4pPr>
      <a:lvl5pPr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5pPr>
      <a:lvl6pPr marL="914400"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6pPr>
      <a:lvl7pPr marL="1828800"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7pPr>
      <a:lvl8pPr marL="2743200"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8pPr>
      <a:lvl9pPr marL="3657600"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9pPr>
    </p:titleStyle>
    <p:bodyStyle>
      <a:lvl1pPr algn="l" defTabSz="1028700" rtl="0" fontAlgn="base">
        <a:spcBef>
          <a:spcPct val="20000"/>
        </a:spcBef>
        <a:spcAft>
          <a:spcPct val="0"/>
        </a:spcAft>
        <a:buFont typeface="Myriad Pro" pitchFamily="34" charset="0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96876" indent="-393700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»"/>
        <a:defRPr sz="2200">
          <a:solidFill>
            <a:schemeClr val="tx1"/>
          </a:solidFill>
          <a:latin typeface="+mn-lt"/>
        </a:defRPr>
      </a:lvl2pPr>
      <a:lvl3pPr marL="803276" indent="-406400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200150" indent="-393700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606550" indent="-403226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·"/>
        <a:defRPr sz="2000">
          <a:solidFill>
            <a:schemeClr val="tx1"/>
          </a:solidFill>
          <a:latin typeface="+mn-lt"/>
        </a:defRPr>
      </a:lvl5pPr>
      <a:lvl6pPr marL="2520950" indent="-403226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·"/>
        <a:defRPr sz="2000">
          <a:solidFill>
            <a:schemeClr val="tx1"/>
          </a:solidFill>
          <a:latin typeface="+mn-lt"/>
        </a:defRPr>
      </a:lvl6pPr>
      <a:lvl7pPr marL="3435350" indent="-403226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·"/>
        <a:defRPr sz="2000">
          <a:solidFill>
            <a:schemeClr val="tx1"/>
          </a:solidFill>
          <a:latin typeface="+mn-lt"/>
        </a:defRPr>
      </a:lvl7pPr>
      <a:lvl8pPr marL="4349750" indent="-403226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·"/>
        <a:defRPr sz="2000">
          <a:solidFill>
            <a:schemeClr val="tx1"/>
          </a:solidFill>
          <a:latin typeface="+mn-lt"/>
        </a:defRPr>
      </a:lvl8pPr>
      <a:lvl9pPr marL="5264150" indent="-403226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hidden">
          <a:xfrm>
            <a:off x="1" y="0"/>
            <a:ext cx="11588749" cy="6480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91435" rIns="182871" bIns="91435" anchor="ctr"/>
          <a:lstStyle/>
          <a:p>
            <a:endParaRPr lang="nl-NL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542927" y="488951"/>
            <a:ext cx="10521949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74676" y="1196977"/>
            <a:ext cx="10372723" cy="459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modeltekst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5" name="Rechthoek 4"/>
          <p:cNvSpPr/>
          <p:nvPr/>
        </p:nvSpPr>
        <p:spPr bwMode="auto">
          <a:xfrm>
            <a:off x="11520000" y="0"/>
            <a:ext cx="108000" cy="6486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/>
  <p:txStyles>
    <p:titleStyle>
      <a:lvl1pPr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2pPr>
      <a:lvl3pPr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3pPr>
      <a:lvl4pPr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4pPr>
      <a:lvl5pPr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5pPr>
      <a:lvl6pPr marL="914400"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6pPr>
      <a:lvl7pPr marL="1828800"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7pPr>
      <a:lvl8pPr marL="2743200"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8pPr>
      <a:lvl9pPr marL="3657600" algn="l" defTabSz="1028700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Myriad Pro Black" pitchFamily="34" charset="0"/>
        </a:defRPr>
      </a:lvl9pPr>
    </p:titleStyle>
    <p:bodyStyle>
      <a:lvl1pPr algn="l" defTabSz="1028700" rtl="0" fontAlgn="base">
        <a:spcBef>
          <a:spcPct val="20000"/>
        </a:spcBef>
        <a:spcAft>
          <a:spcPct val="0"/>
        </a:spcAft>
        <a:buFont typeface="Myriad Pro" pitchFamily="34" charset="0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96876" indent="-393700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»"/>
        <a:defRPr sz="2200">
          <a:solidFill>
            <a:schemeClr val="tx1"/>
          </a:solidFill>
          <a:latin typeface="+mn-lt"/>
        </a:defRPr>
      </a:lvl2pPr>
      <a:lvl3pPr marL="803276" indent="-406400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200150" indent="-393700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606550" indent="-403226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·"/>
        <a:defRPr sz="2000">
          <a:solidFill>
            <a:schemeClr val="tx1"/>
          </a:solidFill>
          <a:latin typeface="+mn-lt"/>
        </a:defRPr>
      </a:lvl5pPr>
      <a:lvl6pPr marL="2520950" indent="-403226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·"/>
        <a:defRPr sz="2000">
          <a:solidFill>
            <a:schemeClr val="tx1"/>
          </a:solidFill>
          <a:latin typeface="+mn-lt"/>
        </a:defRPr>
      </a:lvl6pPr>
      <a:lvl7pPr marL="3435350" indent="-403226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·"/>
        <a:defRPr sz="2000">
          <a:solidFill>
            <a:schemeClr val="tx1"/>
          </a:solidFill>
          <a:latin typeface="+mn-lt"/>
        </a:defRPr>
      </a:lvl7pPr>
      <a:lvl8pPr marL="4349750" indent="-403226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·"/>
        <a:defRPr sz="2000">
          <a:solidFill>
            <a:schemeClr val="tx1"/>
          </a:solidFill>
          <a:latin typeface="+mn-lt"/>
        </a:defRPr>
      </a:lvl8pPr>
      <a:lvl9pPr marL="5264150" indent="-403226" algn="l" defTabSz="1028700" rtl="0" fontAlgn="base">
        <a:spcBef>
          <a:spcPct val="20000"/>
        </a:spcBef>
        <a:spcAft>
          <a:spcPct val="0"/>
        </a:spcAft>
        <a:buFont typeface="Myriad Pro" pitchFamily="34" charset="0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3.0/n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Seccubus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smtClean="0"/>
              <a:t>Analyzing vulnerability assessment data the easy way…</a:t>
            </a:r>
            <a:endParaRPr lang="en-GB" noProof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9709" y="5864678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noProof="0" smtClean="0"/>
              <a:t>Presentation in the Web GUI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GB" sz="2000" noProof="0" dirty="0" smtClean="0"/>
              <a:t>Automatic status </a:t>
            </a:r>
            <a:r>
              <a:rPr lang="en-GB" sz="2000" noProof="0" dirty="0" err="1" smtClean="0"/>
              <a:t>assignmet</a:t>
            </a:r>
            <a:r>
              <a:rPr lang="en-GB" sz="2000" noProof="0" dirty="0" smtClean="0"/>
              <a:t>:</a:t>
            </a:r>
          </a:p>
          <a:p>
            <a:pPr lvl="1" eaLnBrk="1" hangingPunct="1"/>
            <a:r>
              <a:rPr lang="en-GB" sz="2000" noProof="0" dirty="0" smtClean="0"/>
              <a:t>4 findings automatically marked as HARD MASKED</a:t>
            </a:r>
          </a:p>
          <a:p>
            <a:pPr eaLnBrk="1" hangingPunct="1"/>
            <a:endParaRPr lang="en-GB" sz="2000" noProof="0" dirty="0" smtClean="0"/>
          </a:p>
          <a:p>
            <a:pPr eaLnBrk="1" hangingPunct="1"/>
            <a:r>
              <a:rPr lang="en-GB" sz="2000" noProof="0" dirty="0" smtClean="0"/>
              <a:t>Easy triage</a:t>
            </a:r>
          </a:p>
          <a:p>
            <a:pPr lvl="1" eaLnBrk="1" hangingPunct="1"/>
            <a:r>
              <a:rPr lang="en-GB" sz="2000" noProof="0" dirty="0" smtClean="0"/>
              <a:t>Findings can be filtered by:</a:t>
            </a:r>
          </a:p>
          <a:p>
            <a:pPr lvl="2" eaLnBrk="1" hangingPunct="1"/>
            <a:r>
              <a:rPr lang="en-GB" sz="1800" noProof="0" dirty="0" smtClean="0"/>
              <a:t>Host</a:t>
            </a:r>
          </a:p>
          <a:p>
            <a:pPr lvl="2" eaLnBrk="1" hangingPunct="1"/>
            <a:r>
              <a:rPr lang="en-GB" sz="1800" noProof="0" dirty="0" smtClean="0"/>
              <a:t>Port</a:t>
            </a:r>
          </a:p>
          <a:p>
            <a:pPr lvl="2" eaLnBrk="1" hangingPunct="1"/>
            <a:r>
              <a:rPr lang="en-GB" sz="1800" noProof="0" dirty="0" err="1" smtClean="0"/>
              <a:t>Plugin</a:t>
            </a:r>
            <a:endParaRPr lang="en-GB" sz="1800" noProof="0" dirty="0" smtClean="0"/>
          </a:p>
          <a:p>
            <a:pPr lvl="2" eaLnBrk="1" hangingPunct="1"/>
            <a:r>
              <a:rPr lang="en-GB" sz="1800" noProof="0" dirty="0" smtClean="0"/>
              <a:t>Status</a:t>
            </a:r>
          </a:p>
          <a:p>
            <a:pPr eaLnBrk="1" hangingPunct="1"/>
            <a:endParaRPr lang="en-GB" sz="2000" noProof="0" dirty="0" smtClean="0"/>
          </a:p>
          <a:p>
            <a:pPr eaLnBrk="1" hangingPunct="1"/>
            <a:r>
              <a:rPr lang="en-GB" sz="2000" noProof="0" dirty="0" smtClean="0"/>
              <a:t>Tick</a:t>
            </a:r>
            <a:r>
              <a:rPr lang="en-GB" sz="2000" baseline="0" noProof="0" dirty="0" smtClean="0"/>
              <a:t> off you findings by </a:t>
            </a:r>
            <a:r>
              <a:rPr lang="en-GB" sz="2000" baseline="0" noProof="0" dirty="0" err="1" smtClean="0"/>
              <a:t>assiging</a:t>
            </a:r>
            <a:r>
              <a:rPr lang="en-GB" sz="2000" baseline="0" noProof="0" dirty="0" smtClean="0"/>
              <a:t> them a status</a:t>
            </a:r>
            <a:endParaRPr lang="en-GB" sz="2000" noProof="0" dirty="0" smtClean="0"/>
          </a:p>
          <a:p>
            <a:pPr lvl="1" eaLnBrk="1" hangingPunct="1"/>
            <a:r>
              <a:rPr lang="en-GB" sz="2000" noProof="0" dirty="0" smtClean="0"/>
              <a:t>Relevant/risk			OPEN</a:t>
            </a:r>
          </a:p>
          <a:p>
            <a:pPr lvl="1" eaLnBrk="1" hangingPunct="1"/>
            <a:r>
              <a:rPr lang="en-GB" sz="2000" noProof="0" dirty="0" smtClean="0"/>
              <a:t>Not relevant/no risk		NO </a:t>
            </a:r>
            <a:r>
              <a:rPr lang="en-GB" sz="2000" noProof="0" dirty="0" smtClean="0"/>
              <a:t>ISSUE</a:t>
            </a:r>
          </a:p>
          <a:p>
            <a:pPr lvl="1" eaLnBrk="1" hangingPunct="1"/>
            <a:endParaRPr lang="en-GB" sz="2000" dirty="0" smtClean="0"/>
          </a:p>
          <a:p>
            <a:pPr lvl="1" eaLnBrk="1" hangingPunct="1"/>
            <a:r>
              <a:rPr lang="en-GB" sz="2000" noProof="0" dirty="0" smtClean="0"/>
              <a:t>Lets scan again (Chapter 4)</a:t>
            </a:r>
            <a:endParaRPr lang="en-GB" sz="2000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What happened</a:t>
            </a:r>
            <a:r>
              <a:rPr lang="en-GB" baseline="0" noProof="0" smtClean="0"/>
              <a:t> </a:t>
            </a:r>
            <a:r>
              <a:rPr lang="en-GB" noProof="0" smtClean="0"/>
              <a:t>under the hood?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000" noProof="0" smtClean="0"/>
              <a:t>The Nessus client was started via the command line.</a:t>
            </a:r>
            <a:br>
              <a:rPr lang="en-GB" sz="2000" noProof="0" smtClean="0"/>
            </a:br>
            <a:endParaRPr lang="en-GB" sz="2000" noProof="0" smtClean="0"/>
          </a:p>
          <a:p>
            <a:pPr eaLnBrk="1" hangingPunct="1"/>
            <a:r>
              <a:rPr lang="en-GB" sz="2000" noProof="0" smtClean="0"/>
              <a:t>Results where saved as:</a:t>
            </a:r>
          </a:p>
          <a:p>
            <a:pPr lvl="1" eaLnBrk="1" hangingPunct="1"/>
            <a:r>
              <a:rPr lang="en-GB" sz="2000" noProof="0" smtClean="0"/>
              <a:t>HTML</a:t>
            </a:r>
          </a:p>
          <a:p>
            <a:pPr lvl="1" eaLnBrk="1" hangingPunct="1"/>
            <a:r>
              <a:rPr lang="en-GB" sz="2000" noProof="0" smtClean="0"/>
              <a:t>XML (No longer supported</a:t>
            </a:r>
            <a:r>
              <a:rPr lang="en-GB" sz="2000" baseline="0" noProof="0" smtClean="0"/>
              <a:t> as of Nessus 4.x)</a:t>
            </a:r>
            <a:endParaRPr lang="en-GB" sz="2000" noProof="0" smtClean="0"/>
          </a:p>
          <a:p>
            <a:pPr lvl="1" eaLnBrk="1" hangingPunct="1"/>
            <a:r>
              <a:rPr lang="en-GB" sz="2000" noProof="0" smtClean="0"/>
              <a:t>NBE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noProof="0" smtClean="0"/>
              <a:t>Nessus backend (.NBE) format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GB" sz="2000" noProof="0" smtClean="0"/>
              <a:t>Simpel format</a:t>
            </a:r>
          </a:p>
          <a:p>
            <a:pPr eaLnBrk="1" hangingPunct="1">
              <a:defRPr/>
            </a:pPr>
            <a:r>
              <a:rPr lang="en-GB" sz="2000" noProof="0" smtClean="0"/>
              <a:t>&lt;type&gt; | &lt;netwerk&gt; | &lt;ip&gt; | &lt;port&gt; | &lt;plugin ID&gt; | &lt;prio&gt; | &lt;plugin output&gt;</a:t>
            </a:r>
          </a:p>
          <a:p>
            <a:pPr eaLnBrk="1" hangingPunct="1">
              <a:defRPr/>
            </a:pPr>
            <a:endParaRPr lang="en-GB" sz="2000" noProof="0" smtClean="0"/>
          </a:p>
          <a:p>
            <a:pPr eaLnBrk="1" hangingPunct="1">
              <a:buFontTx/>
              <a:buNone/>
              <a:defRPr/>
            </a:pPr>
            <a:r>
              <a:rPr lang="en-GB" sz="2000" noProof="0" smtClean="0"/>
              <a:t>Findings have all fields populated,</a:t>
            </a:r>
            <a:r>
              <a:rPr lang="en-GB" sz="2000" baseline="0" noProof="0" smtClean="0"/>
              <a:t> e.g.:</a:t>
            </a:r>
            <a:endParaRPr lang="en-GB" sz="2000" noProof="0" smtClean="0"/>
          </a:p>
          <a:p>
            <a:pPr lvl="1" eaLnBrk="1" hangingPunct="1">
              <a:defRPr/>
            </a:pPr>
            <a:r>
              <a:rPr lang="en-GB" sz="2000" noProof="0" smtClean="0"/>
              <a:t>results|192.168.157|192.168.157.30|ntp (123/udp)|10884|Security Note|\nSynopsis :\n\nAn NTP server is listening…</a:t>
            </a:r>
          </a:p>
          <a:p>
            <a:pPr eaLnBrk="1" hangingPunct="1">
              <a:buFontTx/>
              <a:buNone/>
              <a:defRPr/>
            </a:pPr>
            <a:endParaRPr lang="en-GB" sz="2000" noProof="0" smtClean="0"/>
          </a:p>
          <a:p>
            <a:pPr eaLnBrk="1" hangingPunct="1">
              <a:buFontTx/>
              <a:buNone/>
              <a:defRPr/>
            </a:pPr>
            <a:r>
              <a:rPr lang="en-GB" sz="2000" noProof="0" smtClean="0"/>
              <a:t>For open ports, only the first four fields are populated, e.g.:</a:t>
            </a:r>
          </a:p>
          <a:p>
            <a:pPr lvl="1" eaLnBrk="1" hangingPunct="1">
              <a:defRPr/>
            </a:pPr>
            <a:r>
              <a:rPr lang="en-GB" sz="2000" noProof="0" smtClean="0"/>
              <a:t>results|192.168.157|192.168.157.20|ssh (22/tcp)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GB" noProof="0" smtClean="0"/>
              <a:t>Findings are converted</a:t>
            </a:r>
            <a:r>
              <a:rPr lang="en-GB" baseline="0" noProof="0" smtClean="0"/>
              <a:t> </a:t>
            </a:r>
            <a:r>
              <a:rPr lang="en-GB" noProof="0" smtClean="0"/>
              <a:t>to a directory structure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000" noProof="0" smtClean="0"/>
              <a:t>Findings</a:t>
            </a:r>
          </a:p>
          <a:p>
            <a:pPr lvl="1" eaLnBrk="1" hangingPunct="1"/>
            <a:r>
              <a:rPr lang="en-GB" sz="2000" noProof="0" smtClean="0"/>
              <a:t>Host</a:t>
            </a:r>
          </a:p>
          <a:p>
            <a:pPr lvl="2" eaLnBrk="1" hangingPunct="1"/>
            <a:r>
              <a:rPr lang="en-GB" sz="1800" noProof="0" smtClean="0"/>
              <a:t>Port</a:t>
            </a:r>
          </a:p>
          <a:p>
            <a:pPr lvl="3" eaLnBrk="1" hangingPunct="1"/>
            <a:r>
              <a:rPr lang="en-GB" sz="1600" noProof="0" smtClean="0"/>
              <a:t>Pluginid (Portscanner voor open port)</a:t>
            </a:r>
          </a:p>
          <a:p>
            <a:pPr lvl="4" eaLnBrk="1" hangingPunct="1"/>
            <a:r>
              <a:rPr lang="en-GB" sz="1400" noProof="0" smtClean="0"/>
              <a:t>Remark – Text entered via web GUI</a:t>
            </a:r>
          </a:p>
          <a:p>
            <a:pPr lvl="4" eaLnBrk="1" hangingPunct="1"/>
            <a:r>
              <a:rPr lang="en-GB" sz="1400" noProof="0" smtClean="0"/>
              <a:t>Status -  The status given in the web GUI</a:t>
            </a:r>
          </a:p>
          <a:p>
            <a:pPr lvl="4" eaLnBrk="1" hangingPunct="1"/>
            <a:r>
              <a:rPr lang="en-GB" sz="1400" noProof="0" smtClean="0"/>
              <a:t>YYYYMMDDhhmmss</a:t>
            </a:r>
          </a:p>
          <a:p>
            <a:pPr eaLnBrk="1" hangingPunct="1"/>
            <a:endParaRPr lang="en-GB" sz="2000" noProof="0" smtClean="0"/>
          </a:p>
          <a:p>
            <a:pPr eaLnBrk="1" hangingPunct="1"/>
            <a:r>
              <a:rPr lang="en-GB" sz="2000" noProof="0" smtClean="0"/>
              <a:t>This tree structure can be easily used to compare consecutive scans</a:t>
            </a:r>
            <a:endParaRPr lang="en-GB" noProof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noProof="0" smtClean="0"/>
              <a:t>It’s all about status...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42785" y="1517418"/>
          <a:ext cx="9201547" cy="3657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928"/>
                <a:gridCol w="6272619"/>
              </a:tblGrid>
              <a:tr h="403211">
                <a:tc gridSpan="2">
                  <a:txBody>
                    <a:bodyPr/>
                    <a:lstStyle/>
                    <a:p>
                      <a:r>
                        <a:rPr lang="nl-NL" sz="2100" b="1" noProof="0" dirty="0" err="1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Assigned</a:t>
                      </a:r>
                      <a:r>
                        <a:rPr lang="nl-NL" sz="2100" b="1" noProof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100" b="1" noProof="0" dirty="0" err="1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by</a:t>
                      </a:r>
                      <a:r>
                        <a:rPr lang="nl-NL" sz="2100" b="1" noProof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Seccubus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sz="2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11">
                <a:tc>
                  <a:txBody>
                    <a:bodyPr/>
                    <a:lstStyle/>
                    <a:p>
                      <a:r>
                        <a:rPr lang="nl-NL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10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Found</a:t>
                      </a:r>
                      <a:r>
                        <a:rPr lang="nl-NL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10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nl-NL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nl-NL" sz="210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  <a:r>
                        <a:rPr lang="nl-NL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time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11">
                <a:tc>
                  <a:txBody>
                    <a:bodyPr/>
                    <a:lstStyle/>
                    <a:p>
                      <a:r>
                        <a:rPr lang="nl-NL" sz="2100" noProof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CHANGED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Output has </a:t>
                      </a:r>
                      <a:r>
                        <a:rPr lang="nl-NL" sz="210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changed</a:t>
                      </a:r>
                      <a:endParaRPr lang="nl-NL" sz="2100" noProof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11">
                <a:tc>
                  <a:txBody>
                    <a:bodyPr/>
                    <a:lstStyle/>
                    <a:p>
                      <a:r>
                        <a:rPr lang="nl-NL" sz="2100" noProof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GONE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10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nl-NL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10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found</a:t>
                      </a:r>
                      <a:r>
                        <a:rPr lang="nl-NL" sz="2100" baseline="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100" baseline="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anymore</a:t>
                      </a:r>
                      <a:endParaRPr lang="nl-NL" sz="2100" noProof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11">
                <a:tc gridSpan="2">
                  <a:txBody>
                    <a:bodyPr/>
                    <a:lstStyle/>
                    <a:p>
                      <a:r>
                        <a:rPr lang="nl-NL" sz="2100" b="1" noProof="0" dirty="0" err="1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Assigned</a:t>
                      </a:r>
                      <a:r>
                        <a:rPr lang="nl-NL" sz="2100" b="1" noProof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100" b="1" noProof="0" dirty="0" err="1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by</a:t>
                      </a:r>
                      <a:r>
                        <a:rPr lang="nl-NL" sz="2100" b="1" noProof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the User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 sz="2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11">
                <a:tc>
                  <a:txBody>
                    <a:bodyPr/>
                    <a:lstStyle/>
                    <a:p>
                      <a:r>
                        <a:rPr lang="nl-NL" sz="2100" noProof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Risk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11">
                <a:tc>
                  <a:txBody>
                    <a:bodyPr/>
                    <a:lstStyle/>
                    <a:p>
                      <a:r>
                        <a:rPr lang="nl-NL" sz="2100" noProof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 ISSUE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 risk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11">
                <a:tc>
                  <a:txBody>
                    <a:bodyPr/>
                    <a:lstStyle/>
                    <a:p>
                      <a:r>
                        <a:rPr lang="nl-NL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FIXED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10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nl-NL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10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nl-NL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10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trigger</a:t>
                      </a:r>
                      <a:r>
                        <a:rPr lang="nl-NL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10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again</a:t>
                      </a:r>
                      <a:endParaRPr lang="nl-NL" sz="2100" noProof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11">
                <a:tc>
                  <a:txBody>
                    <a:bodyPr/>
                    <a:lstStyle/>
                    <a:p>
                      <a:r>
                        <a:rPr lang="nl-NL" sz="2100" noProof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HARD MASKED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10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Ignore</a:t>
                      </a:r>
                      <a:r>
                        <a:rPr lang="nl-NL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10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endParaRPr lang="nl-NL" sz="2100" noProof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noProof="0" smtClean="0"/>
              <a:t>Hard masked, Gone, Fixed, etc...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632152" y="1830050"/>
          <a:ext cx="9201547" cy="2438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928"/>
                <a:gridCol w="6272619"/>
              </a:tblGrid>
              <a:tr h="403211">
                <a:tc>
                  <a:txBody>
                    <a:bodyPr/>
                    <a:lstStyle/>
                    <a:p>
                      <a:r>
                        <a:rPr lang="en-GB" sz="2100" noProof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HARD MASKED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noProof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Will be ignored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11">
                <a:tc>
                  <a:txBody>
                    <a:bodyPr/>
                    <a:lstStyle/>
                    <a:p>
                      <a:r>
                        <a:rPr lang="en-GB" sz="2100" noProof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GONE / FIXED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noProof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Keeps</a:t>
                      </a:r>
                      <a:r>
                        <a:rPr lang="en-GB" sz="2100" baseline="0" noProof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its status untill found again</a:t>
                      </a:r>
                      <a:endParaRPr lang="en-GB" sz="2100" noProof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11">
                <a:tc>
                  <a:txBody>
                    <a:bodyPr/>
                    <a:lstStyle/>
                    <a:p>
                      <a:r>
                        <a:rPr lang="en-GB" sz="2100" noProof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  <a:r>
                        <a:rPr lang="en-GB" sz="2100" baseline="0" noProof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GB" sz="2100" noProof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 ISSUE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noProof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Keeps its</a:t>
                      </a:r>
                      <a:r>
                        <a:rPr lang="en-GB" sz="2100" baseline="0" noProof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status untill output changes</a:t>
                      </a:r>
                      <a:endParaRPr lang="en-GB" sz="2100" noProof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11">
                <a:tc>
                  <a:txBody>
                    <a:bodyPr/>
                    <a:lstStyle/>
                    <a:p>
                      <a:endParaRPr lang="en-GB" sz="2100" noProof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100" noProof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282">
                <a:tc>
                  <a:txBody>
                    <a:bodyPr/>
                    <a:lstStyle/>
                    <a:p>
                      <a:r>
                        <a:rPr lang="en-GB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CHANGED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Was NO ISSUE or</a:t>
                      </a:r>
                      <a:r>
                        <a:rPr lang="en-GB" sz="2100" baseline="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OPEN, but output changed</a:t>
                      </a:r>
                      <a:endParaRPr lang="en-GB" sz="2100" noProof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11">
                <a:tc>
                  <a:txBody>
                    <a:bodyPr/>
                    <a:lstStyle/>
                    <a:p>
                      <a:r>
                        <a:rPr lang="en-GB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Was GONE or FIXED, but reappeared</a:t>
                      </a:r>
                    </a:p>
                  </a:txBody>
                  <a:tcPr marL="115221" marR="115221" marT="43201" marB="43201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buFontTx/>
              <a:buNone/>
            </a:pPr>
            <a:r>
              <a:rPr lang="en-GB" sz="2000" noProof="0" dirty="0" smtClean="0"/>
              <a:t>...why make a fuzz</a:t>
            </a:r>
            <a:r>
              <a:rPr lang="en-GB" sz="2000" noProof="0" dirty="0" smtClean="0"/>
              <a:t>?</a:t>
            </a:r>
            <a:r>
              <a:rPr lang="en-GB" sz="2000" dirty="0" smtClean="0"/>
              <a:t>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200" cap="none" dirty="0" smtClean="0"/>
              <a:t>How about a third scan (Chapter 5)</a:t>
            </a:r>
            <a:endParaRPr lang="en-GB" sz="1400" cap="non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b="1" cap="all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it is OK, it is OK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Seccubus at Schuberg Philis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smtClean="0"/>
              <a:t>Schuberg Philis is a high end provider of managed services</a:t>
            </a:r>
            <a:r>
              <a:rPr lang="en-GB" baseline="0" noProof="0" smtClean="0"/>
              <a:t> for Mission Critical applicaiton infrastructure</a:t>
            </a:r>
          </a:p>
          <a:p>
            <a:endParaRPr lang="en-GB" baseline="0" noProof="0" smtClean="0"/>
          </a:p>
          <a:p>
            <a:r>
              <a:rPr lang="en-GB" baseline="0" noProof="0" smtClean="0"/>
              <a:t>Security is key,....</a:t>
            </a:r>
          </a:p>
          <a:p>
            <a:endParaRPr lang="en-GB" baseline="0" noProof="0" smtClean="0"/>
          </a:p>
          <a:p>
            <a:r>
              <a:rPr lang="en-GB" sz="2000" noProof="0" smtClean="0"/>
              <a:t>We focus exclusively on the applications that businesses rely on 24 hours a day, guaranteeing 100% uptime; a focus that we feel is instrumental in providing </a:t>
            </a:r>
            <a:br>
              <a:rPr lang="en-GB" sz="2000" noProof="0" smtClean="0"/>
            </a:br>
            <a:r>
              <a:rPr lang="en-GB" sz="2000" noProof="0" smtClean="0"/>
              <a:t>high-quality services</a:t>
            </a:r>
          </a:p>
          <a:p>
            <a:endParaRPr lang="en-GB" baseline="0" noProof="0" smtClean="0"/>
          </a:p>
          <a:p>
            <a:endParaRPr lang="en-GB" baseline="0" noProof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Our customer profile</a:t>
            </a:r>
            <a:endParaRPr lang="en-GB" noProof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noProof="0"/>
              <a:t>Large sized to medium enterprises </a:t>
            </a:r>
          </a:p>
          <a:p>
            <a:pPr lvl="1"/>
            <a:r>
              <a:rPr lang="en-GB" noProof="0"/>
              <a:t>Operating in regulated markets</a:t>
            </a:r>
          </a:p>
          <a:p>
            <a:pPr lvl="1"/>
            <a:r>
              <a:rPr lang="en-GB" noProof="0"/>
              <a:t>Strong focus on governance and change/risk management </a:t>
            </a:r>
          </a:p>
          <a:p>
            <a:pPr lvl="1"/>
            <a:r>
              <a:rPr lang="en-GB" noProof="0"/>
              <a:t>Balance between control, flexibility and innovation</a:t>
            </a:r>
          </a:p>
          <a:p>
            <a:pPr lvl="1"/>
            <a:r>
              <a:rPr lang="en-GB" noProof="0"/>
              <a:t>Augmenting corporate IT shared service centers or specific business unit as a specialist</a:t>
            </a:r>
          </a:p>
          <a:p>
            <a:pPr lvl="1"/>
            <a:r>
              <a:rPr lang="en-GB" noProof="0"/>
              <a:t>Application partnership with critical application </a:t>
            </a:r>
            <a:r>
              <a:rPr lang="en-GB" noProof="0" smtClean="0"/>
              <a:t>vendors</a:t>
            </a:r>
          </a:p>
          <a:p>
            <a:pPr lvl="1"/>
            <a:endParaRPr lang="en-GB" noProof="0" smtClean="0"/>
          </a:p>
          <a:p>
            <a:pPr lvl="1"/>
            <a:r>
              <a:rPr lang="en-GB" noProof="0" smtClean="0"/>
              <a:t>Rabobank IDB, Eneco Energy Trading, Deloitte,...</a:t>
            </a:r>
            <a:endParaRPr lang="en-GB" noProof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Schuberg Philis; some</a:t>
            </a:r>
            <a:r>
              <a:rPr lang="en-GB" baseline="0" noProof="0" smtClean="0"/>
              <a:t> scan statistics</a:t>
            </a:r>
            <a:endParaRPr lang="en-GB" noProof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noProof="0" dirty="0" smtClean="0"/>
              <a:t>Scans all external IP addresses of all customers it manages monthly</a:t>
            </a:r>
          </a:p>
          <a:p>
            <a:r>
              <a:rPr lang="en-GB" sz="2000" noProof="0" dirty="0" smtClean="0"/>
              <a:t>First scan: 28 August 2007</a:t>
            </a:r>
          </a:p>
          <a:p>
            <a:r>
              <a:rPr lang="en-GB" sz="2000" noProof="0" dirty="0" smtClean="0"/>
              <a:t>Infrastructures converge to 0 findings</a:t>
            </a:r>
          </a:p>
          <a:p>
            <a:r>
              <a:rPr lang="en-GB" sz="2000" noProof="0" dirty="0" smtClean="0"/>
              <a:t># IP addresses on 4 February 2009: 4038</a:t>
            </a:r>
          </a:p>
          <a:p>
            <a:r>
              <a:rPr lang="en-GB" sz="2000" noProof="0" dirty="0" smtClean="0"/>
              <a:t># Nessus findings January 2009: 8777</a:t>
            </a:r>
          </a:p>
          <a:p>
            <a:endParaRPr lang="en-GB" sz="2000" noProof="0" dirty="0" smtClean="0"/>
          </a:p>
          <a:p>
            <a:r>
              <a:rPr lang="en-GB" sz="2000" noProof="0" dirty="0" smtClean="0"/>
              <a:t>Mission Impossible without Seccubus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Who am I?</a:t>
            </a:r>
            <a:endParaRPr lang="en-GB" noProof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Frank Breedijk</a:t>
            </a:r>
          </a:p>
          <a:p>
            <a:endParaRPr lang="en-GB" noProof="0" dirty="0" smtClean="0"/>
          </a:p>
          <a:p>
            <a:pPr lvl="1" rtl="0" eaLnBrk="1" fontAlgn="base" hangingPunct="1"/>
            <a:r>
              <a:rPr lang="en-GB" sz="2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Engineer</a:t>
            </a:r>
            <a:r>
              <a:rPr lang="en-GB" sz="2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Schuberg Philis</a:t>
            </a:r>
          </a:p>
          <a:p>
            <a:pPr lvl="1" rtl="0" eaLnBrk="1" fontAlgn="base" hangingPunct="1"/>
            <a:r>
              <a:rPr lang="en-GB" sz="2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 of Seccubus</a:t>
            </a:r>
          </a:p>
          <a:p>
            <a:pPr lvl="1" rtl="0" eaLnBrk="1" fontAlgn="base" hangingPunct="1"/>
            <a:r>
              <a:rPr lang="en-GB" sz="2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Blogger for CupFigther.net</a:t>
            </a:r>
            <a:endParaRPr lang="en-GB" noProof="0" dirty="0" smtClean="0">
              <a:ea typeface="+mn-ea"/>
              <a:cs typeface="+mn-cs"/>
            </a:endParaRPr>
          </a:p>
          <a:p>
            <a:pPr lvl="1" rtl="0" eaLnBrk="1" fontAlgn="base" hangingPunct="1"/>
            <a:endParaRPr lang="en-GB" sz="2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rtl="0" eaLnBrk="1" fontAlgn="base" hangingPunct="1">
              <a:buNone/>
            </a:pPr>
            <a:r>
              <a:rPr lang="en-GB" noProof="0" dirty="0" smtClean="0">
                <a:ea typeface="+mn-ea"/>
                <a:cs typeface="+mn-cs"/>
              </a:rPr>
              <a:t>Email: 		fbreedijk@schubergphilis.com</a:t>
            </a:r>
          </a:p>
          <a:p>
            <a:pPr lvl="1" rtl="0" eaLnBrk="1" fontAlgn="base" hangingPunct="1">
              <a:buNone/>
            </a:pPr>
            <a:r>
              <a:rPr lang="en-GB" sz="2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Twitter:		@Seccubus</a:t>
            </a:r>
          </a:p>
          <a:p>
            <a:pPr lvl="1" rtl="0" eaLnBrk="1" fontAlgn="base" hangingPunct="1">
              <a:buNone/>
            </a:pPr>
            <a:r>
              <a:rPr lang="en-GB" noProof="0" dirty="0" smtClean="0">
                <a:ea typeface="+mn-ea"/>
                <a:cs typeface="+mn-cs"/>
              </a:rPr>
              <a:t>Blog:		http://cupfighter.net</a:t>
            </a:r>
          </a:p>
          <a:p>
            <a:pPr lvl="1" rtl="0" eaLnBrk="1" fontAlgn="base" hangingPunct="1">
              <a:buNone/>
            </a:pPr>
            <a:r>
              <a:rPr lang="en-GB" sz="2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Project:		http://www.seccubus.com</a:t>
            </a:r>
          </a:p>
          <a:p>
            <a:pPr lvl="1" rtl="0" eaLnBrk="1" fontAlgn="base" hangingPunct="1">
              <a:buNone/>
            </a:pPr>
            <a:r>
              <a:rPr lang="en-GB" noProof="0" dirty="0" smtClean="0">
                <a:ea typeface="+mn-ea"/>
                <a:cs typeface="+mn-cs"/>
              </a:rPr>
              <a:t>Company:	http://www.schubergphilis.com</a:t>
            </a:r>
            <a:endParaRPr lang="en-GB" sz="2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frank in band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06660"/>
            <a:ext cx="3550201" cy="5322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Other references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noProof="0" smtClean="0"/>
              <a:t>Soleus</a:t>
            </a:r>
          </a:p>
          <a:p>
            <a:pPr lvl="1"/>
            <a:r>
              <a:rPr lang="en-GB" noProof="0" smtClean="0"/>
              <a:t>Community</a:t>
            </a:r>
            <a:r>
              <a:rPr lang="en-GB" baseline="0" noProof="0" smtClean="0"/>
              <a:t> provider of virtual private servers</a:t>
            </a:r>
          </a:p>
          <a:p>
            <a:pPr lvl="1">
              <a:buNone/>
            </a:pPr>
            <a:endParaRPr lang="en-GB" noProof="0" smtClean="0"/>
          </a:p>
          <a:p>
            <a:pPr lvl="1">
              <a:buNone/>
            </a:pPr>
            <a:r>
              <a:rPr lang="en-GB" sz="2200" noProof="0" smtClean="0">
                <a:solidFill>
                  <a:schemeClr val="tx1"/>
                </a:solidFill>
                <a:latin typeface="+mn-lt"/>
              </a:rPr>
              <a:t>Molecular Science Computing Facility in Richland, Washington</a:t>
            </a:r>
          </a:p>
          <a:p>
            <a:pPr lvl="1"/>
            <a:r>
              <a:rPr lang="en-GB" noProof="0" smtClean="0"/>
              <a:t>4800+ nodes</a:t>
            </a:r>
          </a:p>
          <a:p>
            <a:pPr lvl="1"/>
            <a:endParaRPr lang="en-GB" sz="2200" noProof="0" smtClean="0">
              <a:solidFill>
                <a:schemeClr val="tx1"/>
              </a:solidFill>
              <a:latin typeface="+mn-lt"/>
            </a:endParaRPr>
          </a:p>
          <a:p>
            <a:pPr marL="0" lvl="1" indent="3175">
              <a:buNone/>
            </a:pPr>
            <a:r>
              <a:rPr lang="en-GB" noProof="0" smtClean="0"/>
              <a:t>Global provider of air defense, air traffic control, airline and airport operations management, and data integration and distribution</a:t>
            </a:r>
          </a:p>
          <a:p>
            <a:pPr lvl="1"/>
            <a:r>
              <a:rPr lang="en-GB" sz="2200" noProof="0" smtClean="0">
                <a:solidFill>
                  <a:schemeClr val="tx1"/>
                </a:solidFill>
                <a:latin typeface="+mn-lt"/>
              </a:rPr>
              <a:t>Approx 450 hosts</a:t>
            </a:r>
          </a:p>
          <a:p>
            <a:pPr lvl="1"/>
            <a:endParaRPr lang="en-GB" noProof="0" smtClean="0"/>
          </a:p>
          <a:p>
            <a:pPr lvl="1">
              <a:buNone/>
            </a:pPr>
            <a:r>
              <a:rPr lang="en-GB" noProof="0" smtClean="0"/>
              <a:t>Others:</a:t>
            </a:r>
          </a:p>
          <a:p>
            <a:pPr lvl="1"/>
            <a:r>
              <a:rPr lang="en-GB" sz="2200" noProof="0" smtClean="0">
                <a:solidFill>
                  <a:schemeClr val="tx1"/>
                </a:solidFill>
                <a:latin typeface="+mn-lt"/>
              </a:rPr>
              <a:t>Dutch ISP</a:t>
            </a:r>
            <a:endParaRPr lang="en-GB" noProof="0" smtClean="0"/>
          </a:p>
          <a:p>
            <a:pPr lvl="1"/>
            <a:r>
              <a:rPr lang="en-GB" sz="2200" noProof="0" smtClean="0">
                <a:solidFill>
                  <a:schemeClr val="tx1"/>
                </a:solidFill>
                <a:latin typeface="+mn-lt"/>
              </a:rPr>
              <a:t>Treasury Software as a Service provider</a:t>
            </a:r>
            <a:endParaRPr lang="en-GB" noProof="0" smtClean="0"/>
          </a:p>
          <a:p>
            <a:pPr lvl="1"/>
            <a:r>
              <a:rPr lang="en-GB" sz="2200" noProof="0" smtClean="0">
                <a:solidFill>
                  <a:schemeClr val="tx1"/>
                </a:solidFill>
                <a:latin typeface="+mn-lt"/>
              </a:rPr>
              <a:t>Dutch and US IT service providers</a:t>
            </a:r>
            <a:endParaRPr lang="en-GB" noProof="0" smtClean="0"/>
          </a:p>
          <a:p>
            <a:pPr lvl="1"/>
            <a:r>
              <a:rPr lang="en-GB" noProof="0" smtClean="0"/>
              <a:t>Bacardi</a:t>
            </a:r>
            <a:endParaRPr lang="en-GB" sz="2200" noProof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GB" noProof="0" smtClean="0"/>
              <a:t>Bink.nu – Windows technology blog</a:t>
            </a:r>
          </a:p>
          <a:p>
            <a:pPr lvl="1"/>
            <a:r>
              <a:rPr lang="en-GB" baseline="0" noProof="0" smtClean="0"/>
              <a:t>2 Dutch IT security firms</a:t>
            </a:r>
            <a:endParaRPr lang="en-GB" noProof="0" smtClean="0"/>
          </a:p>
          <a:p>
            <a:pPr lvl="1"/>
            <a:r>
              <a:rPr lang="en-GB" baseline="0" noProof="0" smtClean="0"/>
              <a:t>Dutch</a:t>
            </a:r>
            <a:r>
              <a:rPr lang="en-GB" noProof="0" smtClean="0"/>
              <a:t> multimedia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Recap…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000" noProof="0" smtClean="0"/>
              <a:t>Monthly scanning with Nessus would mean:</a:t>
            </a:r>
          </a:p>
          <a:p>
            <a:pPr lvl="1" eaLnBrk="1" hangingPunct="1"/>
            <a:r>
              <a:rPr lang="en-GB" sz="2000" noProof="0" smtClean="0"/>
              <a:t>Getting up a night to start the scans</a:t>
            </a:r>
          </a:p>
          <a:p>
            <a:pPr lvl="1" eaLnBrk="1" hangingPunct="1"/>
            <a:endParaRPr lang="en-GB" sz="2000" noProof="0" smtClean="0"/>
          </a:p>
          <a:p>
            <a:pPr lvl="1" eaLnBrk="1" hangingPunct="1"/>
            <a:r>
              <a:rPr lang="en-GB" sz="2000" noProof="0" smtClean="0"/>
              <a:t>Looking at non-informative findings (e.g. traceroute) every month</a:t>
            </a:r>
          </a:p>
          <a:p>
            <a:pPr lvl="1" eaLnBrk="1" hangingPunct="1"/>
            <a:endParaRPr lang="en-GB" sz="2000" noProof="0" smtClean="0"/>
          </a:p>
          <a:p>
            <a:pPr lvl="1" eaLnBrk="1" hangingPunct="1"/>
            <a:r>
              <a:rPr lang="en-GB" sz="2000" noProof="0" smtClean="0"/>
              <a:t>A lot of boring repetative work, high change of errors</a:t>
            </a:r>
          </a:p>
          <a:p>
            <a:pPr lvl="1" eaLnBrk="1" hangingPunct="1"/>
            <a:endParaRPr lang="en-GB" sz="2000" noProof="0" smtClean="0"/>
          </a:p>
          <a:p>
            <a:pPr lvl="1" eaLnBrk="1" hangingPunct="1"/>
            <a:r>
              <a:rPr lang="en-GB" sz="2000" noProof="0" smtClean="0"/>
              <a:t>A lot of work even if there are no changes to the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noProof="0" smtClean="0"/>
              <a:t>So…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Monthly Seccubus runs means:</a:t>
            </a:r>
          </a:p>
          <a:p>
            <a:pPr lvl="1" eaLnBrk="1" hangingPunct="1"/>
            <a:endParaRPr lang="en-GB" noProof="0" dirty="0" smtClean="0"/>
          </a:p>
          <a:p>
            <a:pPr lvl="1" eaLnBrk="1" hangingPunct="1"/>
            <a:r>
              <a:rPr lang="en-GB" noProof="0" dirty="0" smtClean="0"/>
              <a:t>Scans are scheduled via </a:t>
            </a:r>
            <a:r>
              <a:rPr lang="en-GB" noProof="0" dirty="0" err="1" smtClean="0"/>
              <a:t>crontab</a:t>
            </a:r>
            <a:endParaRPr lang="en-GB" noProof="0" dirty="0" smtClean="0"/>
          </a:p>
          <a:p>
            <a:pPr lvl="1" eaLnBrk="1" hangingPunct="1"/>
            <a:endParaRPr lang="en-GB" noProof="0" dirty="0" smtClean="0"/>
          </a:p>
          <a:p>
            <a:pPr lvl="1" eaLnBrk="1" hangingPunct="1"/>
            <a:r>
              <a:rPr lang="en-GB" noProof="0" dirty="0" smtClean="0"/>
              <a:t>Only the findings that need attention get it</a:t>
            </a:r>
          </a:p>
          <a:p>
            <a:pPr lvl="1" eaLnBrk="1" hangingPunct="1"/>
            <a:endParaRPr lang="en-GB" noProof="0" dirty="0" smtClean="0"/>
          </a:p>
          <a:p>
            <a:pPr lvl="1" eaLnBrk="1" hangingPunct="1"/>
            <a:r>
              <a:rPr lang="en-GB" noProof="0" dirty="0" smtClean="0"/>
              <a:t>Less errors due to less </a:t>
            </a:r>
            <a:r>
              <a:rPr lang="en-GB" noProof="0" dirty="0" err="1" smtClean="0"/>
              <a:t>repetitave</a:t>
            </a:r>
            <a:r>
              <a:rPr lang="en-GB" noProof="0" dirty="0" smtClean="0"/>
              <a:t> work.</a:t>
            </a:r>
          </a:p>
          <a:p>
            <a:pPr lvl="1" eaLnBrk="1" hangingPunct="1"/>
            <a:endParaRPr lang="en-GB" noProof="0" dirty="0" smtClean="0"/>
          </a:p>
          <a:p>
            <a:pPr lvl="1" eaLnBrk="1" hangingPunct="1"/>
            <a:r>
              <a:rPr lang="en-GB" noProof="0" dirty="0" smtClean="0"/>
              <a:t>The amount of effort is proportional to the amount of changes</a:t>
            </a:r>
          </a:p>
          <a:p>
            <a:pPr lvl="1" eaLnBrk="1" hangingPunct="1"/>
            <a:endParaRPr lang="en-GB" noProof="0" dirty="0" smtClean="0"/>
          </a:p>
          <a:p>
            <a:pPr lvl="1" eaLnBrk="1" hangingPunct="1"/>
            <a:r>
              <a:rPr lang="en-GB" noProof="0" dirty="0" smtClean="0"/>
              <a:t>Risk is proportional to the amount of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Why did we develop and release an open source tool?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smtClean="0"/>
              <a:t>We</a:t>
            </a:r>
            <a:r>
              <a:rPr lang="en-GB" baseline="0" noProof="0" smtClean="0"/>
              <a:t> needed it!</a:t>
            </a:r>
          </a:p>
          <a:p>
            <a:endParaRPr lang="en-GB" baseline="0" noProof="0" smtClean="0"/>
          </a:p>
          <a:p>
            <a:r>
              <a:rPr lang="en-GB" baseline="0" noProof="0" smtClean="0"/>
              <a:t>We decided to give something back because we use a lot of open source tools:</a:t>
            </a:r>
          </a:p>
          <a:p>
            <a:pPr lvl="1" rtl="0" eaLnBrk="0" fontAlgn="base" hangingPunct="0"/>
            <a:r>
              <a:rPr lang="en-GB" sz="2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Nagios</a:t>
            </a:r>
          </a:p>
          <a:p>
            <a:pPr lvl="1" rtl="0" eaLnBrk="0" fontAlgn="base" hangingPunct="0"/>
            <a:r>
              <a:rPr lang="en-GB" sz="2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CFEngine</a:t>
            </a:r>
          </a:p>
          <a:p>
            <a:pPr lvl="1" rtl="0" eaLnBrk="0" fontAlgn="base" hangingPunct="0"/>
            <a:r>
              <a:rPr lang="en-GB" sz="2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Rancid</a:t>
            </a:r>
          </a:p>
          <a:p>
            <a:pPr lvl="1" rtl="0" eaLnBrk="0" fontAlgn="base" hangingPunct="0"/>
            <a:r>
              <a:rPr lang="en-GB" sz="2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MRTG</a:t>
            </a:r>
            <a:endParaRPr lang="en-GB" noProof="0" smtClean="0"/>
          </a:p>
          <a:p>
            <a:pPr lvl="1" rtl="0" eaLnBrk="0" fontAlgn="base" hangingPunct="0"/>
            <a:r>
              <a:rPr lang="en-GB" sz="2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RRD tool </a:t>
            </a:r>
            <a:endParaRPr lang="en-GB" noProof="0" smtClean="0"/>
          </a:p>
          <a:p>
            <a:pPr lvl="1" rtl="0" eaLnBrk="0" fontAlgn="base" hangingPunct="0"/>
            <a:r>
              <a:rPr lang="en-GB" sz="2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Cacti</a:t>
            </a:r>
          </a:p>
          <a:p>
            <a:pPr lvl="1" rtl="0" eaLnBrk="0" fontAlgn="base" hangingPunct="0"/>
            <a:r>
              <a:rPr lang="en-GB" sz="2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“LAMP”</a:t>
            </a:r>
            <a:endParaRPr lang="en-GB" noProof="0" smtClean="0"/>
          </a:p>
          <a:p>
            <a:pPr lvl="1" rtl="0" eaLnBrk="0" fontAlgn="base" hangingPunct="0"/>
            <a:r>
              <a:rPr lang="en-GB" sz="2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CVS </a:t>
            </a:r>
            <a:endParaRPr lang="en-GB" noProof="0" smtClean="0"/>
          </a:p>
          <a:p>
            <a:pPr lvl="1" rtl="0" eaLnBrk="0" fontAlgn="base" hangingPunct="0"/>
            <a:r>
              <a:rPr lang="en-GB" noProof="0" smtClean="0">
                <a:ea typeface="+mn-ea"/>
                <a:cs typeface="+mn-cs"/>
              </a:rPr>
              <a:t>……</a:t>
            </a:r>
            <a:endParaRPr lang="en-GB" sz="2200" baseline="0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Roadmap...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87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yriad Pro" pitchFamily="34" charset="0"/>
              <a:buNone/>
              <a:tabLst/>
              <a:defRPr/>
            </a:pPr>
            <a:r>
              <a:rPr lang="en-GB" noProof="0" dirty="0" smtClean="0"/>
              <a:t>What is up for next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versions </a:t>
            </a:r>
            <a:r>
              <a:rPr lang="en-GB" noProof="0" dirty="0" smtClean="0"/>
              <a:t>of </a:t>
            </a:r>
            <a:r>
              <a:rPr lang="en-GB" noProof="0" dirty="0" smtClean="0"/>
              <a:t>Seccubus?</a:t>
            </a:r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noProof="0" dirty="0" smtClean="0"/>
              <a:t>Have a database </a:t>
            </a:r>
            <a:r>
              <a:rPr lang="en-GB" noProof="0" dirty="0" smtClean="0"/>
              <a:t>backend (v2)</a:t>
            </a:r>
            <a:endParaRPr lang="en-GB" noProof="0" dirty="0" smtClean="0"/>
          </a:p>
          <a:p>
            <a:pPr lvl="1"/>
            <a:r>
              <a:rPr lang="en-GB" noProof="0" dirty="0" smtClean="0"/>
              <a:t>Better performance</a:t>
            </a:r>
          </a:p>
          <a:p>
            <a:pPr lvl="1"/>
            <a:r>
              <a:rPr lang="en-GB" noProof="0" dirty="0" smtClean="0"/>
              <a:t>Easier</a:t>
            </a:r>
            <a:r>
              <a:rPr lang="en-GB" baseline="0" noProof="0" dirty="0" smtClean="0"/>
              <a:t> to link multiple findings to a single issue</a:t>
            </a:r>
          </a:p>
          <a:p>
            <a:pPr lvl="1"/>
            <a:r>
              <a:rPr lang="en-GB" baseline="0" noProof="0" dirty="0" smtClean="0"/>
              <a:t>Easier to link a single finding to multiple issues</a:t>
            </a:r>
          </a:p>
          <a:p>
            <a:pPr lvl="1"/>
            <a:endParaRPr lang="en-GB" baseline="0" noProof="0" dirty="0" smtClean="0"/>
          </a:p>
          <a:p>
            <a:pPr lvl="1">
              <a:buNone/>
            </a:pPr>
            <a:r>
              <a:rPr lang="en-GB" baseline="0" noProof="0" dirty="0" smtClean="0"/>
              <a:t>Support more scanners</a:t>
            </a:r>
          </a:p>
          <a:p>
            <a:pPr lvl="1"/>
            <a:r>
              <a:rPr lang="en-GB" baseline="0" noProof="0" dirty="0" smtClean="0"/>
              <a:t>Nessus</a:t>
            </a:r>
          </a:p>
          <a:p>
            <a:pPr lvl="1"/>
            <a:r>
              <a:rPr lang="en-GB" baseline="0" noProof="0" dirty="0" smtClean="0"/>
              <a:t>OpenVAS</a:t>
            </a:r>
          </a:p>
          <a:p>
            <a:pPr lvl="1"/>
            <a:r>
              <a:rPr lang="en-GB" baseline="0" noProof="0" dirty="0" smtClean="0"/>
              <a:t>NMAP (v2)</a:t>
            </a:r>
            <a:endParaRPr lang="en-GB" baseline="0" noProof="0" dirty="0" smtClean="0"/>
          </a:p>
          <a:p>
            <a:pPr lvl="1"/>
            <a:r>
              <a:rPr lang="en-GB" baseline="0" noProof="0" dirty="0" err="1" smtClean="0"/>
              <a:t>Nikto</a:t>
            </a:r>
            <a:r>
              <a:rPr lang="en-GB" baseline="0" noProof="0" dirty="0" smtClean="0"/>
              <a:t> (v1.5)</a:t>
            </a:r>
            <a:endParaRPr lang="en-GB" baseline="0" noProof="0" dirty="0" smtClean="0"/>
          </a:p>
          <a:p>
            <a:pPr lvl="1"/>
            <a:r>
              <a:rPr lang="en-GB" baseline="0" noProof="0" dirty="0" smtClean="0"/>
              <a:t>Others </a:t>
            </a:r>
            <a:endParaRPr lang="en-GB" baseline="0" noProof="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sz="1900" noProof="0" dirty="0" smtClean="0"/>
              <a:t>Open architecture:</a:t>
            </a:r>
          </a:p>
          <a:p>
            <a:pPr lvl="1"/>
            <a:r>
              <a:rPr lang="en-GB" sz="1900" noProof="0" dirty="0" smtClean="0"/>
              <a:t>More scanners can be</a:t>
            </a:r>
            <a:r>
              <a:rPr lang="en-GB" sz="1900" baseline="0" noProof="0" dirty="0" smtClean="0"/>
              <a:t> added</a:t>
            </a:r>
          </a:p>
          <a:p>
            <a:pPr lvl="1"/>
            <a:r>
              <a:rPr lang="en-GB" sz="1900" baseline="0" noProof="0" dirty="0" smtClean="0"/>
              <a:t>Pluggable authentication?</a:t>
            </a:r>
          </a:p>
          <a:p>
            <a:pPr lvl="1"/>
            <a:r>
              <a:rPr lang="en-GB" sz="1900" baseline="0" noProof="0" dirty="0" smtClean="0"/>
              <a:t>Trouble ticket integration?</a:t>
            </a:r>
          </a:p>
          <a:p>
            <a:pPr lvl="1"/>
            <a:endParaRPr lang="en-GB" sz="1900" baseline="0" noProof="0" dirty="0" smtClean="0"/>
          </a:p>
          <a:p>
            <a:pPr lvl="0"/>
            <a:r>
              <a:rPr lang="en-GB" sz="1900" noProof="0" dirty="0" smtClean="0"/>
              <a:t>More</a:t>
            </a:r>
            <a:r>
              <a:rPr lang="en-GB" sz="1900" baseline="0" noProof="0" dirty="0" smtClean="0"/>
              <a:t> “manager” information:</a:t>
            </a:r>
          </a:p>
          <a:p>
            <a:pPr lvl="1"/>
            <a:r>
              <a:rPr lang="en-GB" sz="1900" noProof="0" dirty="0" smtClean="0"/>
              <a:t>Graphs</a:t>
            </a:r>
          </a:p>
          <a:p>
            <a:pPr lvl="1"/>
            <a:r>
              <a:rPr lang="en-GB" sz="1900" noProof="0" dirty="0" smtClean="0"/>
              <a:t>Dashboards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Nikto</a:t>
            </a:r>
            <a:r>
              <a:rPr lang="en-US" dirty="0" smtClean="0"/>
              <a:t> scanning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Not available yet (Version 1.5)</a:t>
            </a:r>
          </a:p>
          <a:p>
            <a:pPr lvl="1"/>
            <a:r>
              <a:rPr lang="en-GB" dirty="0" smtClean="0"/>
              <a:t>Requires a version of </a:t>
            </a:r>
            <a:r>
              <a:rPr lang="en-GB" dirty="0" err="1" smtClean="0"/>
              <a:t>Nikto</a:t>
            </a:r>
            <a:r>
              <a:rPr lang="en-GB" dirty="0" smtClean="0"/>
              <a:t> that can generate .</a:t>
            </a:r>
            <a:r>
              <a:rPr lang="en-GB" dirty="0" err="1" smtClean="0"/>
              <a:t>nbe</a:t>
            </a:r>
            <a:r>
              <a:rPr lang="en-GB" dirty="0" smtClean="0"/>
              <a:t> output</a:t>
            </a:r>
          </a:p>
          <a:p>
            <a:pPr lvl="1"/>
            <a:r>
              <a:rPr lang="en-GB" dirty="0" smtClean="0"/>
              <a:t>Installed on the virtual machines</a:t>
            </a:r>
            <a:endParaRPr lang="en-GB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A8C2-7697-4D85-9D90-710B270820B9}" type="datetime4">
              <a:rPr lang="nl-NL" smtClean="0"/>
              <a:pPr/>
              <a:t>22 mei 2010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1868" y="505667"/>
            <a:ext cx="2865966" cy="52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EE9F-33EF-4E10-B2EA-FD1B4339C6F6}" type="datetime4">
              <a:rPr lang="nl-NL" smtClean="0"/>
              <a:pPr/>
              <a:t>22 mei 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32978" y="0"/>
            <a:ext cx="3987447" cy="450850"/>
          </a:xfrm>
        </p:spPr>
        <p:txBody>
          <a:bodyPr anchor="b"/>
          <a:lstStyle/>
          <a:p>
            <a:pPr algn="r"/>
            <a:r>
              <a:rPr lang="nl-NL" sz="1200" i="1" dirty="0" smtClean="0"/>
              <a:t>Image: </a:t>
            </a:r>
            <a:r>
              <a:rPr lang="en-US" sz="1200" i="1" dirty="0" smtClean="0"/>
              <a:t>What now</a:t>
            </a:r>
            <a:r>
              <a:rPr lang="en-US" sz="1200" i="1" dirty="0" smtClean="0"/>
              <a:t>?, </a:t>
            </a:r>
            <a:r>
              <a:rPr lang="en-US" sz="1200" i="1" dirty="0" smtClean="0"/>
              <a:t>a Creative Commons Attribution No-Derivative-Works (2.0) image from </a:t>
            </a:r>
            <a:r>
              <a:rPr lang="en-US" sz="1200" i="1" dirty="0" err="1" smtClean="0"/>
              <a:t>laurenclose's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photostream</a:t>
            </a:r>
            <a:endParaRPr lang="nl-NL" sz="1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333" y="515762"/>
            <a:ext cx="5274910" cy="527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Why Seccubus?</a:t>
            </a:r>
            <a:endParaRPr lang="en-GB" noProof="0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You are about to find out...</a:t>
            </a:r>
          </a:p>
        </p:txBody>
      </p:sp>
      <p:sp>
        <p:nvSpPr>
          <p:cNvPr id="10245" name="Line 3"/>
          <p:cNvSpPr>
            <a:spLocks noChangeShapeType="1"/>
          </p:cNvSpPr>
          <p:nvPr/>
        </p:nvSpPr>
        <p:spPr bwMode="auto">
          <a:xfrm>
            <a:off x="542926" y="828676"/>
            <a:ext cx="10477499" cy="0"/>
          </a:xfrm>
          <a:prstGeom prst="line">
            <a:avLst/>
          </a:prstGeom>
          <a:noFill/>
          <a:ln w="19050">
            <a:solidFill>
              <a:srgbClr val="8C9484"/>
            </a:solidFill>
            <a:round/>
            <a:headEnd/>
            <a:tailEnd/>
          </a:ln>
        </p:spPr>
        <p:txBody>
          <a:bodyPr wrap="none" lIns="182871" tIns="91435" rIns="182871" bIns="91435" anchor="ctr">
            <a:spAutoFit/>
          </a:bodyPr>
          <a:lstStyle/>
          <a:p>
            <a:endParaRPr lang="nl-NL"/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542926" y="1203326"/>
            <a:ext cx="10477499" cy="0"/>
          </a:xfrm>
          <a:prstGeom prst="line">
            <a:avLst/>
          </a:prstGeom>
          <a:noFill/>
          <a:ln w="19050">
            <a:solidFill>
              <a:srgbClr val="8C9484"/>
            </a:solidFill>
            <a:round/>
            <a:headEnd/>
            <a:tailEnd/>
          </a:ln>
        </p:spPr>
        <p:txBody>
          <a:bodyPr wrap="none" lIns="182871" tIns="91435" rIns="182871" bIns="91435" anchor="ctr">
            <a:spAutoFit/>
          </a:bodyPr>
          <a:lstStyle/>
          <a:p>
            <a:endParaRPr lang="nl-NL"/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542926" y="857251"/>
            <a:ext cx="10475999" cy="339726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28700">
              <a:spcBef>
                <a:spcPct val="50000"/>
              </a:spcBef>
            </a:pPr>
            <a:endParaRPr lang="nl-NL" sz="2200" i="1" dirty="0">
              <a:latin typeface="Georgia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68633" y="0"/>
            <a:ext cx="4151793" cy="450850"/>
          </a:xfrm>
        </p:spPr>
        <p:txBody>
          <a:bodyPr anchor="b"/>
          <a:lstStyle/>
          <a:p>
            <a:pPr algn="r"/>
            <a:r>
              <a:rPr lang="en-US" sz="1200" i="1" dirty="0" smtClean="0"/>
              <a:t>Image: Bureaucracy illustration, a Creative Commons Attribution Share-Alike (2.0) image from </a:t>
            </a:r>
            <a:r>
              <a:rPr lang="en-US" sz="1200" i="1" dirty="0" err="1" smtClean="0"/>
              <a:t>kongharald's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photostream</a:t>
            </a:r>
            <a:endParaRPr lang="nl-NL" sz="12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521" y="1199191"/>
            <a:ext cx="4806282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VMWare</a:t>
            </a:r>
            <a:r>
              <a:rPr lang="en-GB" noProof="0" dirty="0" smtClean="0"/>
              <a:t> environment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74676" y="1196977"/>
            <a:ext cx="5294495" cy="4591049"/>
          </a:xfrm>
        </p:spPr>
        <p:txBody>
          <a:bodyPr/>
          <a:lstStyle/>
          <a:p>
            <a:pPr lvl="1"/>
            <a:r>
              <a:rPr lang="en-GB" noProof="0" dirty="0" smtClean="0"/>
              <a:t>Seccubus host 	– </a:t>
            </a:r>
            <a:r>
              <a:rPr lang="en-GB" noProof="0" dirty="0" smtClean="0"/>
              <a:t>192.168.237.10</a:t>
            </a:r>
            <a:endParaRPr lang="en-GB" noProof="0" dirty="0" smtClean="0"/>
          </a:p>
          <a:p>
            <a:pPr lvl="2"/>
            <a:r>
              <a:rPr lang="en-GB" dirty="0" smtClean="0"/>
              <a:t>root/</a:t>
            </a:r>
            <a:r>
              <a:rPr lang="en-GB" dirty="0" err="1" smtClean="0"/>
              <a:t>toor</a:t>
            </a:r>
            <a:endParaRPr lang="en-GB" noProof="0" dirty="0" smtClean="0"/>
          </a:p>
          <a:p>
            <a:pPr lvl="1"/>
            <a:r>
              <a:rPr lang="en-GB" noProof="0" dirty="0" smtClean="0"/>
              <a:t>Linux web server</a:t>
            </a:r>
            <a:r>
              <a:rPr lang="en-GB" dirty="0" smtClean="0"/>
              <a:t>	 – </a:t>
            </a:r>
            <a:r>
              <a:rPr lang="en-GB" noProof="0" dirty="0" smtClean="0"/>
              <a:t>192.168.237.20</a:t>
            </a:r>
            <a:endParaRPr lang="en-GB" noProof="0" dirty="0" smtClean="0"/>
          </a:p>
          <a:p>
            <a:pPr lvl="2"/>
            <a:r>
              <a:rPr lang="en-GB" dirty="0" smtClean="0"/>
              <a:t>Root/</a:t>
            </a:r>
            <a:r>
              <a:rPr lang="en-GB" dirty="0" err="1" smtClean="0"/>
              <a:t>toor</a:t>
            </a:r>
            <a:endParaRPr lang="en-GB" noProof="0" dirty="0" smtClean="0"/>
          </a:p>
          <a:p>
            <a:pPr lvl="1"/>
            <a:r>
              <a:rPr lang="en-GB" noProof="0" dirty="0" smtClean="0"/>
              <a:t>Windows Victim </a:t>
            </a:r>
            <a:r>
              <a:rPr lang="en-GB" dirty="0" smtClean="0"/>
              <a:t>	 – </a:t>
            </a:r>
            <a:r>
              <a:rPr lang="en-GB" dirty="0" smtClean="0"/>
              <a:t>192.168.237.30</a:t>
            </a:r>
            <a:endParaRPr lang="en-GB" dirty="0" smtClean="0"/>
          </a:p>
          <a:p>
            <a:pPr lvl="2"/>
            <a:r>
              <a:rPr lang="en-GB" dirty="0" smtClean="0"/>
              <a:t>No login required</a:t>
            </a:r>
          </a:p>
          <a:p>
            <a:pPr lvl="1"/>
            <a:endParaRPr lang="en-GB" noProof="0" dirty="0" smtClean="0"/>
          </a:p>
          <a:p>
            <a:pPr lvl="1">
              <a:buNone/>
            </a:pPr>
            <a:r>
              <a:rPr lang="en-GB" dirty="0" smtClean="0"/>
              <a:t>All network connections are to the </a:t>
            </a:r>
            <a:r>
              <a:rPr lang="en-GB" dirty="0" smtClean="0"/>
              <a:t>NAT</a:t>
            </a:r>
          </a:p>
          <a:p>
            <a:pPr lvl="1">
              <a:buNone/>
            </a:pPr>
            <a:endParaRPr lang="en-GB" noProof="0" dirty="0" smtClean="0"/>
          </a:p>
          <a:p>
            <a:pPr lvl="1">
              <a:buNone/>
            </a:pPr>
            <a:r>
              <a:rPr lang="en-GB" dirty="0" smtClean="0"/>
              <a:t>Lets do a </a:t>
            </a:r>
            <a:r>
              <a:rPr lang="en-GB" dirty="0" err="1" smtClean="0"/>
              <a:t>nessus</a:t>
            </a:r>
            <a:r>
              <a:rPr lang="en-GB" dirty="0" smtClean="0"/>
              <a:t> scan (Chapter 2)</a:t>
            </a:r>
            <a:endParaRPr lang="en-GB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900" y="2878137"/>
            <a:ext cx="47434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Problem description</a:t>
            </a:r>
            <a:endParaRPr lang="en-GB" noProof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noProof="0" smtClean="0"/>
              <a:t>Nessus is</a:t>
            </a:r>
            <a:r>
              <a:rPr lang="en-GB" baseline="0" noProof="0" smtClean="0"/>
              <a:t> a very powerful vulnerability scanner</a:t>
            </a:r>
          </a:p>
          <a:p>
            <a:pPr lvl="1"/>
            <a:r>
              <a:rPr lang="en-GB" sz="2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‘Free’ (As in beer)</a:t>
            </a:r>
            <a:r>
              <a:rPr lang="en-GB" sz="220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TCP/IP security scanner</a:t>
            </a:r>
          </a:p>
          <a:p>
            <a:pPr lvl="1"/>
            <a:r>
              <a:rPr lang="en-GB" sz="2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valued security scanner (sectools.org survey of 2000, 2003 and 2006)</a:t>
            </a:r>
          </a:p>
          <a:p>
            <a:pPr lvl="1"/>
            <a:endParaRPr lang="en-GB" sz="2200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GB" sz="2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Nessus</a:t>
            </a:r>
            <a:r>
              <a:rPr lang="en-GB" sz="220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generates </a:t>
            </a:r>
            <a:r>
              <a:rPr lang="en-GB" sz="24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lot of output. Maybe too much?</a:t>
            </a:r>
          </a:p>
          <a:p>
            <a:pPr lvl="1"/>
            <a:r>
              <a:rPr lang="en-GB" sz="24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Scanning takes a lot of time and is not automated</a:t>
            </a:r>
          </a:p>
          <a:p>
            <a:pPr lvl="1"/>
            <a:r>
              <a:rPr lang="en-GB" sz="24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lot of time is spent on analysis</a:t>
            </a:r>
          </a:p>
          <a:p>
            <a:pPr lvl="1"/>
            <a:r>
              <a:rPr lang="en-GB" sz="24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Nessus GUI is not</a:t>
            </a:r>
            <a:r>
              <a:rPr lang="en-GB" sz="240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great for analyzing scans</a:t>
            </a:r>
            <a:endParaRPr lang="en-GB" sz="2400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GB" sz="2400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GB" sz="24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risk ratio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Nessus GUI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smtClean="0"/>
              <a:t>Nessus 3/4.0 GUI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noProof="0" smtClean="0"/>
              <a:t>Nessus 4.2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1525" y="2173147"/>
            <a:ext cx="5095875" cy="349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346" y="2054225"/>
            <a:ext cx="386735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What does Seccubus do differently?</a:t>
            </a:r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smtClean="0"/>
              <a:t>Scanning is</a:t>
            </a:r>
            <a:r>
              <a:rPr lang="en-GB" baseline="0" noProof="0" smtClean="0"/>
              <a:t> started from the command line</a:t>
            </a:r>
          </a:p>
          <a:p>
            <a:pPr lvl="1"/>
            <a:r>
              <a:rPr lang="en-GB" noProof="0" smtClean="0"/>
              <a:t>This means it can be started from cron</a:t>
            </a:r>
          </a:p>
          <a:p>
            <a:pPr lvl="1"/>
            <a:endParaRPr lang="en-GB" noProof="0" smtClean="0"/>
          </a:p>
          <a:p>
            <a:pPr lvl="0"/>
            <a:r>
              <a:rPr lang="en-GB" noProof="0" smtClean="0"/>
              <a:t>The findings are stored in a “database”</a:t>
            </a:r>
          </a:p>
          <a:p>
            <a:pPr lvl="1"/>
            <a:r>
              <a:rPr lang="en-GB" noProof="0" smtClean="0"/>
              <a:t>Currently the database is a directory</a:t>
            </a:r>
            <a:r>
              <a:rPr lang="en-GB" baseline="0" noProof="0" smtClean="0"/>
              <a:t> structure</a:t>
            </a:r>
          </a:p>
          <a:p>
            <a:pPr lvl="1"/>
            <a:endParaRPr lang="en-GB" baseline="0" noProof="0" smtClean="0"/>
          </a:p>
          <a:p>
            <a:pPr lvl="0"/>
            <a:r>
              <a:rPr lang="en-GB" noProof="0" smtClean="0"/>
              <a:t>Presentation via a WebGUI</a:t>
            </a:r>
          </a:p>
          <a:p>
            <a:pPr lvl="1"/>
            <a:r>
              <a:rPr lang="en-GB" noProof="0" smtClean="0"/>
              <a:t>Easy</a:t>
            </a:r>
            <a:r>
              <a:rPr lang="en-GB" baseline="0" noProof="0" smtClean="0"/>
              <a:t> triage via filtering</a:t>
            </a:r>
          </a:p>
          <a:p>
            <a:pPr lvl="1"/>
            <a:r>
              <a:rPr lang="en-GB" baseline="0" noProof="0" smtClean="0"/>
              <a:t>Status allows you to “tick-off” findings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Excersise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noProof="0" dirty="0" smtClean="0"/>
              <a:t>Scan is started via do-scan &lt;</a:t>
            </a:r>
            <a:r>
              <a:rPr lang="en-GB" noProof="0" dirty="0" err="1" smtClean="0"/>
              <a:t>scanname</a:t>
            </a:r>
            <a:r>
              <a:rPr lang="en-GB" noProof="0" dirty="0" smtClean="0"/>
              <a:t>&gt; </a:t>
            </a:r>
            <a:r>
              <a:rPr lang="en-GB" noProof="0" dirty="0" smtClean="0"/>
              <a:t> (Chapter  3)</a:t>
            </a:r>
            <a:endParaRPr lang="en-GB" noProof="0" dirty="0" smtClean="0"/>
          </a:p>
          <a:p>
            <a:pPr lvl="0"/>
            <a:endParaRPr lang="en-GB" dirty="0" smtClean="0"/>
          </a:p>
          <a:p>
            <a:pPr marL="396876" lvl="1" indent="-393700" algn="l" defTabSz="1028700" rtl="0" eaLnBrk="1" fontAlgn="base" hangingPunct="1">
              <a:spcBef>
                <a:spcPct val="20000"/>
              </a:spcBef>
              <a:spcAft>
                <a:spcPct val="0"/>
              </a:spcAft>
              <a:buFont typeface="Myriad Pro" pitchFamily="34" charset="0"/>
              <a:buChar char="»"/>
            </a:pPr>
            <a:r>
              <a:rPr lang="en-GB" sz="2200" noProof="0" dirty="0" smtClean="0">
                <a:solidFill>
                  <a:schemeClr val="tx1"/>
                </a:solidFill>
                <a:latin typeface="+mn-lt"/>
              </a:rPr>
              <a:t>Log in as root</a:t>
            </a:r>
          </a:p>
          <a:p>
            <a:pPr marL="396876" lvl="1" indent="-393700" algn="l" defTabSz="1028700" rtl="0" eaLnBrk="1" fontAlgn="base" hangingPunct="1">
              <a:spcBef>
                <a:spcPct val="20000"/>
              </a:spcBef>
              <a:spcAft>
                <a:spcPct val="0"/>
              </a:spcAft>
              <a:buFont typeface="Myriad Pro" pitchFamily="34" charset="0"/>
              <a:buChar char="»"/>
            </a:pPr>
            <a:r>
              <a:rPr lang="en-GB" dirty="0" smtClean="0"/>
              <a:t>Su – </a:t>
            </a:r>
            <a:r>
              <a:rPr lang="en-GB" dirty="0" err="1" smtClean="0"/>
              <a:t>seccubus</a:t>
            </a:r>
            <a:endParaRPr lang="en-GB" dirty="0" smtClean="0"/>
          </a:p>
          <a:p>
            <a:pPr marL="396876" lvl="1" indent="-393700" algn="l" defTabSz="1028700" rtl="0" eaLnBrk="1" fontAlgn="base" hangingPunct="1">
              <a:spcBef>
                <a:spcPct val="20000"/>
              </a:spcBef>
              <a:spcAft>
                <a:spcPct val="0"/>
              </a:spcAft>
              <a:buFont typeface="Myriad Pro" pitchFamily="34" charset="0"/>
              <a:buChar char="»"/>
            </a:pPr>
            <a:r>
              <a:rPr lang="en-GB" sz="2200" noProof="0" dirty="0" smtClean="0">
                <a:solidFill>
                  <a:schemeClr val="tx1"/>
                </a:solidFill>
                <a:latin typeface="+mn-lt"/>
              </a:rPr>
              <a:t>~/bin/do-scan demo</a:t>
            </a:r>
          </a:p>
          <a:p>
            <a:pPr marL="396876" lvl="1" indent="-393700" algn="l" defTabSz="1028700" rtl="0" eaLnBrk="1" fontAlgn="base" hangingPunct="1">
              <a:spcBef>
                <a:spcPct val="20000"/>
              </a:spcBef>
              <a:spcAft>
                <a:spcPct val="0"/>
              </a:spcAft>
              <a:buFont typeface="Myriad Pro" pitchFamily="34" charset="0"/>
              <a:buChar char="»"/>
            </a:pPr>
            <a:endParaRPr lang="en-GB" dirty="0" smtClean="0"/>
          </a:p>
          <a:p>
            <a:pPr indent="-393700"/>
            <a:r>
              <a:rPr lang="en-GB" noProof="0" dirty="0" smtClean="0">
                <a:solidFill>
                  <a:schemeClr val="tx1"/>
                </a:solidFill>
                <a:latin typeface="+mn-lt"/>
              </a:rPr>
              <a:t>What happens:</a:t>
            </a:r>
          </a:p>
          <a:p>
            <a:pPr marL="396876" lvl="1" indent="-393700" algn="l" defTabSz="1028700" rtl="0" eaLnBrk="1" fontAlgn="base" hangingPunct="1">
              <a:spcBef>
                <a:spcPct val="20000"/>
              </a:spcBef>
              <a:spcAft>
                <a:spcPct val="0"/>
              </a:spcAft>
              <a:buFont typeface="Myriad Pro" pitchFamily="34" charset="0"/>
              <a:buChar char="»"/>
            </a:pPr>
            <a:r>
              <a:rPr lang="en-GB" sz="2200" noProof="0" dirty="0" smtClean="0">
                <a:solidFill>
                  <a:schemeClr val="tx1"/>
                </a:solidFill>
                <a:latin typeface="+mn-lt"/>
              </a:rPr>
              <a:t>~/etc/</a:t>
            </a:r>
            <a:r>
              <a:rPr lang="en-GB" sz="2200" noProof="0" dirty="0" err="1" smtClean="0">
                <a:solidFill>
                  <a:schemeClr val="tx1"/>
                </a:solidFill>
                <a:latin typeface="+mn-lt"/>
              </a:rPr>
              <a:t>config</a:t>
            </a:r>
            <a:endParaRPr lang="en-GB" sz="2200" noProof="0" dirty="0" smtClean="0">
              <a:solidFill>
                <a:schemeClr val="tx1"/>
              </a:solidFill>
              <a:latin typeface="+mn-lt"/>
            </a:endParaRPr>
          </a:p>
          <a:p>
            <a:pPr marL="396876" lvl="1" indent="-393700" algn="l" defTabSz="1028700" rtl="0" eaLnBrk="1" fontAlgn="base" hangingPunct="1">
              <a:spcBef>
                <a:spcPct val="20000"/>
              </a:spcBef>
              <a:spcAft>
                <a:spcPct val="0"/>
              </a:spcAft>
              <a:buFont typeface="Myriad Pro" pitchFamily="34" charset="0"/>
              <a:buChar char="»"/>
            </a:pPr>
            <a:r>
              <a:rPr lang="en-GB" noProof="0" dirty="0" smtClean="0"/>
              <a:t>~/</a:t>
            </a:r>
            <a:r>
              <a:rPr lang="en-GB" noProof="0" dirty="0" err="1" smtClean="0"/>
              <a:t>var</a:t>
            </a:r>
            <a:r>
              <a:rPr lang="en-GB" noProof="0" dirty="0" smtClean="0"/>
              <a:t>/&lt;</a:t>
            </a:r>
            <a:r>
              <a:rPr lang="en-GB" noProof="0" dirty="0" err="1" smtClean="0"/>
              <a:t>scannaam</a:t>
            </a:r>
            <a:r>
              <a:rPr lang="en-GB" noProof="0" dirty="0" smtClean="0"/>
              <a:t>&gt;/</a:t>
            </a:r>
            <a:r>
              <a:rPr lang="en-GB" noProof="0" dirty="0" err="1" smtClean="0"/>
              <a:t>config</a:t>
            </a:r>
            <a:endParaRPr lang="en-GB" noProof="0" dirty="0" smtClean="0"/>
          </a:p>
          <a:p>
            <a:pPr marL="396876" lvl="1" indent="-393700" algn="l" defTabSz="1028700" rtl="0" eaLnBrk="1" fontAlgn="base" hangingPunct="1">
              <a:spcBef>
                <a:spcPct val="20000"/>
              </a:spcBef>
              <a:spcAft>
                <a:spcPct val="0"/>
              </a:spcAft>
              <a:buFont typeface="Myriad Pro" pitchFamily="34" charset="0"/>
              <a:buChar char="»"/>
            </a:pPr>
            <a:r>
              <a:rPr lang="en-GB" noProof="0" dirty="0" smtClean="0"/>
              <a:t>PRESCAN command</a:t>
            </a:r>
          </a:p>
          <a:p>
            <a:pPr marL="396876" lvl="1" indent="-393700" algn="l" defTabSz="1028700" rtl="0" eaLnBrk="1" fontAlgn="base" hangingPunct="1">
              <a:spcBef>
                <a:spcPct val="20000"/>
              </a:spcBef>
              <a:spcAft>
                <a:spcPct val="0"/>
              </a:spcAft>
              <a:buFont typeface="Myriad Pro" pitchFamily="34" charset="0"/>
              <a:buChar char="»"/>
            </a:pPr>
            <a:r>
              <a:rPr lang="en-GB" noProof="0" dirty="0" err="1" smtClean="0"/>
              <a:t>Adresses</a:t>
            </a:r>
            <a:r>
              <a:rPr lang="en-GB" noProof="0" dirty="0" smtClean="0"/>
              <a:t> in hosts file are scanned using 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</a:t>
            </a:r>
          </a:p>
          <a:p>
            <a:pPr marL="396876" lvl="1" indent="-393700" algn="l" defTabSz="1028700" rtl="0" eaLnBrk="1" fontAlgn="base" hangingPunct="1">
              <a:spcBef>
                <a:spcPct val="20000"/>
              </a:spcBef>
              <a:spcAft>
                <a:spcPct val="0"/>
              </a:spcAft>
              <a:buFont typeface="Myriad Pro" pitchFamily="34" charset="0"/>
              <a:buChar char="»"/>
            </a:pPr>
            <a:r>
              <a:rPr lang="en-GB" noProof="0" dirty="0" smtClean="0"/>
              <a:t>/etc/&lt;MODE&gt;-</a:t>
            </a:r>
            <a:r>
              <a:rPr lang="en-GB" noProof="0" dirty="0" err="1" smtClean="0"/>
              <a:t>nessusrc</a:t>
            </a:r>
            <a:endParaRPr lang="en-GB" noProof="0" dirty="0" smtClean="0"/>
          </a:p>
          <a:p>
            <a:pPr marL="396876" lvl="1" indent="-393700" algn="l" defTabSz="1028700" rtl="0" eaLnBrk="1" fontAlgn="base" hangingPunct="1">
              <a:spcBef>
                <a:spcPct val="20000"/>
              </a:spcBef>
              <a:spcAft>
                <a:spcPct val="0"/>
              </a:spcAft>
              <a:buFont typeface="Myriad Pro" pitchFamily="34" charset="0"/>
              <a:buChar char="»"/>
            </a:pPr>
            <a:r>
              <a:rPr lang="en-GB" noProof="0" dirty="0" smtClean="0"/>
              <a:t>Status </a:t>
            </a:r>
            <a:r>
              <a:rPr lang="en-GB" noProof="0" dirty="0" err="1" smtClean="0"/>
              <a:t>repor</a:t>
            </a:r>
            <a:r>
              <a:rPr lang="en-GB" noProof="0" dirty="0" smtClean="0"/>
              <a:t> via mail to &lt;EMAIL&gt;</a:t>
            </a:r>
          </a:p>
          <a:p>
            <a:pPr marL="396876" lvl="1" indent="-393700" algn="l" defTabSz="1028700" rtl="0" eaLnBrk="1" fontAlgn="base" hangingPunct="1">
              <a:spcBef>
                <a:spcPct val="20000"/>
              </a:spcBef>
              <a:spcAft>
                <a:spcPct val="0"/>
              </a:spcAft>
              <a:buFont typeface="Myriad Pro" pitchFamily="34" charset="0"/>
              <a:buChar char="»"/>
            </a:pPr>
            <a:r>
              <a:rPr lang="en-GB" noProof="0" dirty="0" smtClean="0"/>
              <a:t>POSTSCAN 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noProof="0" smtClean="0"/>
              <a:t>Status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To: frank@localhost.localdomain </a:t>
            </a: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Subject: Seccubus output for demo </a:t>
            </a:r>
          </a:p>
          <a:p>
            <a:pPr eaLnBrk="1" hangingPunct="1">
              <a:buFontTx/>
              <a:buNone/>
              <a:defRPr/>
            </a:pPr>
            <a:endParaRPr lang="en-GB" sz="1100" b="1" noProof="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Host 192.168.157.20</a:t>
            </a: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==================== </a:t>
            </a: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Status: *** WARNING *** Newly discovered </a:t>
            </a: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Added: '</a:t>
            </a:r>
            <a:r>
              <a:rPr lang="en-GB" sz="1100" b="1" noProof="0" dirty="0" err="1" smtClean="0">
                <a:latin typeface="Courier New" pitchFamily="49" charset="0"/>
                <a:cs typeface="Courier New" pitchFamily="49" charset="0"/>
              </a:rPr>
              <a:t>Unschynronized</a:t>
            </a: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 clock suspected' to remark </a:t>
            </a: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NEW Open port 2 </a:t>
            </a: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NEW Security Note 9 </a:t>
            </a: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NEW Security Warning 1 </a:t>
            </a:r>
          </a:p>
          <a:p>
            <a:pPr eaLnBrk="1" hangingPunct="1">
              <a:buFontTx/>
              <a:buNone/>
              <a:defRPr/>
            </a:pPr>
            <a:endParaRPr lang="en-GB" sz="1100" b="1" noProof="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Host 192.168.157.30 </a:t>
            </a: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==================== </a:t>
            </a: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Status: *** WARNING *** Newly discovered </a:t>
            </a: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Added: '</a:t>
            </a:r>
            <a:r>
              <a:rPr lang="en-GB" sz="1100" b="1" noProof="0" dirty="0" err="1" smtClean="0">
                <a:latin typeface="Courier New" pitchFamily="49" charset="0"/>
                <a:cs typeface="Courier New" pitchFamily="49" charset="0"/>
              </a:rPr>
              <a:t>Unschynronized</a:t>
            </a: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 clock suspected' to remark </a:t>
            </a: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NEW Open port 4 </a:t>
            </a: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NEW Security Hole 3 </a:t>
            </a: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NEW Security Note 18 </a:t>
            </a:r>
          </a:p>
          <a:p>
            <a:pPr eaLnBrk="1" hangingPunct="1">
              <a:buFontTx/>
              <a:buNone/>
              <a:defRPr/>
            </a:pPr>
            <a:r>
              <a:rPr lang="en-GB" sz="1100" b="1" noProof="0" dirty="0" smtClean="0">
                <a:latin typeface="Courier New" pitchFamily="49" charset="0"/>
                <a:cs typeface="Courier New" pitchFamily="49" charset="0"/>
              </a:rPr>
              <a:t>NEW Security Warning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4f53bae-fb05-4c64-8891-2eaa7de9098f"/>
</p:tagLst>
</file>

<file path=ppt/theme/theme1.xml><?xml version="1.0" encoding="utf-8"?>
<a:theme xmlns:a="http://schemas.openxmlformats.org/drawingml/2006/main" name="blank">
  <a:themeElements>
    <a:clrScheme name="SBP default color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D636F"/>
      </a:accent1>
      <a:accent2>
        <a:srgbClr val="FC7216"/>
      </a:accent2>
      <a:accent3>
        <a:srgbClr val="746865"/>
      </a:accent3>
      <a:accent4>
        <a:srgbClr val="E3E0E6"/>
      </a:accent4>
      <a:accent5>
        <a:srgbClr val="7030A0"/>
      </a:accent5>
      <a:accent6>
        <a:srgbClr val="FFFF00"/>
      </a:accent6>
      <a:hlink>
        <a:srgbClr val="FC7216"/>
      </a:hlink>
      <a:folHlink>
        <a:srgbClr val="FC7216"/>
      </a:folHlink>
    </a:clrScheme>
    <a:fontScheme name="Standaard">
      <a:majorFont>
        <a:latin typeface="Myriad Pro Black"/>
        <a:ea typeface=""/>
        <a:cs typeface=""/>
      </a:majorFont>
      <a:minorFont>
        <a:latin typeface="Myriad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Standaard 1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2D636F"/>
        </a:accent1>
        <a:accent2>
          <a:srgbClr val="FC7216"/>
        </a:accent2>
        <a:accent3>
          <a:srgbClr val="AAAAAA"/>
        </a:accent3>
        <a:accent4>
          <a:srgbClr val="DADADA"/>
        </a:accent4>
        <a:accent5>
          <a:srgbClr val="ADB7BB"/>
        </a:accent5>
        <a:accent6>
          <a:srgbClr val="E46713"/>
        </a:accent6>
        <a:hlink>
          <a:srgbClr val="746865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2">
        <a:dk1>
          <a:srgbClr val="000000"/>
        </a:dk1>
        <a:lt1>
          <a:srgbClr val="FFFFFF"/>
        </a:lt1>
        <a:dk2>
          <a:srgbClr val="746865"/>
        </a:dk2>
        <a:lt2>
          <a:srgbClr val="FFFFFF"/>
        </a:lt2>
        <a:accent1>
          <a:srgbClr val="2D636F"/>
        </a:accent1>
        <a:accent2>
          <a:srgbClr val="FC7216"/>
        </a:accent2>
        <a:accent3>
          <a:srgbClr val="BCB9B8"/>
        </a:accent3>
        <a:accent4>
          <a:srgbClr val="DADADA"/>
        </a:accent4>
        <a:accent5>
          <a:srgbClr val="ADB7BB"/>
        </a:accent5>
        <a:accent6>
          <a:srgbClr val="E46713"/>
        </a:accent6>
        <a:hlink>
          <a:srgbClr val="746865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te top right">
  <a:themeElements>
    <a:clrScheme name="SBP default color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D636F"/>
      </a:accent1>
      <a:accent2>
        <a:srgbClr val="FC7216"/>
      </a:accent2>
      <a:accent3>
        <a:srgbClr val="746865"/>
      </a:accent3>
      <a:accent4>
        <a:srgbClr val="E3E0E6"/>
      </a:accent4>
      <a:accent5>
        <a:srgbClr val="7030A0"/>
      </a:accent5>
      <a:accent6>
        <a:srgbClr val="FFFF00"/>
      </a:accent6>
      <a:hlink>
        <a:srgbClr val="FC7216"/>
      </a:hlink>
      <a:folHlink>
        <a:srgbClr val="FC7216"/>
      </a:folHlink>
    </a:clrScheme>
    <a:fontScheme name="Datum boven">
      <a:majorFont>
        <a:latin typeface="Myriad Pro Black"/>
        <a:ea typeface=""/>
        <a:cs typeface=""/>
      </a:majorFont>
      <a:minorFont>
        <a:latin typeface="Myriad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Datum boven 1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2D636F"/>
        </a:accent1>
        <a:accent2>
          <a:srgbClr val="FC7216"/>
        </a:accent2>
        <a:accent3>
          <a:srgbClr val="AAAAAA"/>
        </a:accent3>
        <a:accent4>
          <a:srgbClr val="DADADA"/>
        </a:accent4>
        <a:accent5>
          <a:srgbClr val="ADB7BB"/>
        </a:accent5>
        <a:accent6>
          <a:srgbClr val="E46713"/>
        </a:accent6>
        <a:hlink>
          <a:srgbClr val="746865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um boven 2">
        <a:dk1>
          <a:srgbClr val="000000"/>
        </a:dk1>
        <a:lt1>
          <a:srgbClr val="FFFFFF"/>
        </a:lt1>
        <a:dk2>
          <a:srgbClr val="746865"/>
        </a:dk2>
        <a:lt2>
          <a:srgbClr val="FFFFFF"/>
        </a:lt2>
        <a:accent1>
          <a:srgbClr val="2D636F"/>
        </a:accent1>
        <a:accent2>
          <a:srgbClr val="FC7216"/>
        </a:accent2>
        <a:accent3>
          <a:srgbClr val="BCB9B8"/>
        </a:accent3>
        <a:accent4>
          <a:srgbClr val="DADADA"/>
        </a:accent4>
        <a:accent5>
          <a:srgbClr val="ADB7BB"/>
        </a:accent5>
        <a:accent6>
          <a:srgbClr val="E46713"/>
        </a:accent6>
        <a:hlink>
          <a:srgbClr val="746865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 lines and logo">
  <a:themeElements>
    <a:clrScheme name="SBP default color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D636F"/>
      </a:accent1>
      <a:accent2>
        <a:srgbClr val="FC7216"/>
      </a:accent2>
      <a:accent3>
        <a:srgbClr val="746865"/>
      </a:accent3>
      <a:accent4>
        <a:srgbClr val="E3E0E6"/>
      </a:accent4>
      <a:accent5>
        <a:srgbClr val="7030A0"/>
      </a:accent5>
      <a:accent6>
        <a:srgbClr val="FFFF00"/>
      </a:accent6>
      <a:hlink>
        <a:srgbClr val="FC7216"/>
      </a:hlink>
      <a:folHlink>
        <a:srgbClr val="FC7216"/>
      </a:folHlink>
    </a:clrScheme>
    <a:fontScheme name="Geen lijnen en logo">
      <a:majorFont>
        <a:latin typeface="Myriad Pro Black"/>
        <a:ea typeface=""/>
        <a:cs typeface=""/>
      </a:majorFont>
      <a:minorFont>
        <a:latin typeface="Myriad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Geen lijnen en logo 1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2D636F"/>
        </a:accent1>
        <a:accent2>
          <a:srgbClr val="FC7216"/>
        </a:accent2>
        <a:accent3>
          <a:srgbClr val="AAAAAA"/>
        </a:accent3>
        <a:accent4>
          <a:srgbClr val="DADADA"/>
        </a:accent4>
        <a:accent5>
          <a:srgbClr val="ADB7BB"/>
        </a:accent5>
        <a:accent6>
          <a:srgbClr val="E46713"/>
        </a:accent6>
        <a:hlink>
          <a:srgbClr val="746865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en lijnen en logo 2">
        <a:dk1>
          <a:srgbClr val="000000"/>
        </a:dk1>
        <a:lt1>
          <a:srgbClr val="FFFFFF"/>
        </a:lt1>
        <a:dk2>
          <a:srgbClr val="746865"/>
        </a:dk2>
        <a:lt2>
          <a:srgbClr val="FFFFFF"/>
        </a:lt2>
        <a:accent1>
          <a:srgbClr val="2D636F"/>
        </a:accent1>
        <a:accent2>
          <a:srgbClr val="FC7216"/>
        </a:accent2>
        <a:accent3>
          <a:srgbClr val="BCB9B8"/>
        </a:accent3>
        <a:accent4>
          <a:srgbClr val="DADADA"/>
        </a:accent4>
        <a:accent5>
          <a:srgbClr val="ADB7BB"/>
        </a:accent5>
        <a:accent6>
          <a:srgbClr val="E46713"/>
        </a:accent6>
        <a:hlink>
          <a:srgbClr val="746865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577</TotalTime>
  <Words>1159</Words>
  <Application>Microsoft Office PowerPoint</Application>
  <PresentationFormat>Custom</PresentationFormat>
  <Paragraphs>283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blank</vt:lpstr>
      <vt:lpstr>Date top right</vt:lpstr>
      <vt:lpstr>No lines and logo</vt:lpstr>
      <vt:lpstr>Seccubus</vt:lpstr>
      <vt:lpstr>Who am I?</vt:lpstr>
      <vt:lpstr>Why Seccubus?</vt:lpstr>
      <vt:lpstr>VMWare environment</vt:lpstr>
      <vt:lpstr>Problem description</vt:lpstr>
      <vt:lpstr>Nessus GUI</vt:lpstr>
      <vt:lpstr>What does Seccubus do differently?</vt:lpstr>
      <vt:lpstr>Excersise</vt:lpstr>
      <vt:lpstr>Status email</vt:lpstr>
      <vt:lpstr>Presentation in the Web GUI</vt:lpstr>
      <vt:lpstr>What happened under the hood?</vt:lpstr>
      <vt:lpstr>Nessus backend (.NBE) format</vt:lpstr>
      <vt:lpstr>Findings are converted to a directory structure</vt:lpstr>
      <vt:lpstr>It’s all about status...</vt:lpstr>
      <vt:lpstr>Hard masked, Gone, Fixed, etc...</vt:lpstr>
      <vt:lpstr>...why make a fuzz?  How about a third scan (Chapter 5)</vt:lpstr>
      <vt:lpstr>Seccubus at Schuberg Philis</vt:lpstr>
      <vt:lpstr>Our customer profile</vt:lpstr>
      <vt:lpstr>Schuberg Philis; some scan statistics</vt:lpstr>
      <vt:lpstr>Other references</vt:lpstr>
      <vt:lpstr>Recap…</vt:lpstr>
      <vt:lpstr>So…</vt:lpstr>
      <vt:lpstr>Why did we develop and release an open source tool?</vt:lpstr>
      <vt:lpstr>Roadmap...</vt:lpstr>
      <vt:lpstr>Nikto scanning</vt:lpstr>
      <vt:lpstr>Questions?</vt:lpstr>
    </vt:vector>
  </TitlesOfParts>
  <Company>Schuberg Philis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AutoNessus</dc:title>
  <dc:creator>fbreedijk</dc:creator>
  <dc:description>Sjabloonversie 0.8c - 22 juni 2009
Ontwikkeling MS Officesjablonen: 
www.JoulesUnlimited.nl</dc:description>
  <cp:lastModifiedBy>Frank Breedijk</cp:lastModifiedBy>
  <cp:revision>67</cp:revision>
  <dcterms:created xsi:type="dcterms:W3CDTF">2009-11-16T20:53:18Z</dcterms:created>
  <dcterms:modified xsi:type="dcterms:W3CDTF">2010-05-22T16:08:16Z</dcterms:modified>
</cp:coreProperties>
</file>